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78" r:id="rId2"/>
    <p:sldId id="288" r:id="rId3"/>
    <p:sldId id="289" r:id="rId4"/>
    <p:sldId id="281" r:id="rId5"/>
    <p:sldId id="285" r:id="rId6"/>
    <p:sldId id="283" r:id="rId7"/>
    <p:sldId id="284" r:id="rId8"/>
    <p:sldId id="256" r:id="rId9"/>
    <p:sldId id="269" r:id="rId10"/>
    <p:sldId id="270" r:id="rId11"/>
    <p:sldId id="258" r:id="rId12"/>
    <p:sldId id="257" r:id="rId13"/>
    <p:sldId id="259" r:id="rId14"/>
    <p:sldId id="260" r:id="rId15"/>
    <p:sldId id="276" r:id="rId16"/>
    <p:sldId id="277" r:id="rId17"/>
    <p:sldId id="262" r:id="rId18"/>
    <p:sldId id="263" r:id="rId19"/>
    <p:sldId id="264" r:id="rId20"/>
    <p:sldId id="265" r:id="rId21"/>
    <p:sldId id="268" r:id="rId22"/>
    <p:sldId id="266" r:id="rId23"/>
    <p:sldId id="267" r:id="rId24"/>
    <p:sldId id="271" r:id="rId25"/>
    <p:sldId id="272" r:id="rId26"/>
    <p:sldId id="273" r:id="rId27"/>
    <p:sldId id="274" r:id="rId28"/>
    <p:sldId id="275" r:id="rId29"/>
    <p:sldId id="290" r:id="rId30"/>
    <p:sldId id="280" r:id="rId31"/>
    <p:sldId id="286" r:id="rId32"/>
    <p:sldId id="287" r:id="rId33"/>
  </p:sldIdLst>
  <p:sldSz cx="9144000" cy="6858000" type="screen4x3"/>
  <p:notesSz cx="6858000" cy="9144000"/>
  <p:embeddedFontLst>
    <p:embeddedFont>
      <p:font typeface="Arial Unicode MS" panose="020B0604020202020204" charset="-128"/>
      <p:regular r:id="rId35"/>
    </p:embeddedFont>
    <p:embeddedFont>
      <p:font typeface="Georgia" panose="02040502050405020303" pitchFamily="18"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71">
          <p15:clr>
            <a:srgbClr val="A4A3A4"/>
          </p15:clr>
        </p15:guide>
        <p15:guide id="2" orient="horz" pos="3929">
          <p15:clr>
            <a:srgbClr val="A4A3A4"/>
          </p15:clr>
        </p15:guide>
        <p15:guide id="3" orient="horz" pos="368">
          <p15:clr>
            <a:srgbClr val="A4A3A4"/>
          </p15:clr>
        </p15:guide>
        <p15:guide id="4" orient="horz" pos="2560">
          <p15:clr>
            <a:srgbClr val="A4A3A4"/>
          </p15:clr>
        </p15:guide>
        <p15:guide id="5" orient="horz" pos="2441">
          <p15:clr>
            <a:srgbClr val="A4A3A4"/>
          </p15:clr>
        </p15:guide>
        <p15:guide id="6" orient="horz" pos="96">
          <p15:clr>
            <a:srgbClr val="A4A3A4"/>
          </p15:clr>
        </p15:guide>
        <p15:guide id="7" orient="horz" pos="4133">
          <p15:clr>
            <a:srgbClr val="A4A3A4"/>
          </p15:clr>
        </p15:guide>
        <p15:guide id="8" orient="horz" pos="28" userDrawn="1">
          <p15:clr>
            <a:srgbClr val="A4A3A4"/>
          </p15:clr>
        </p15:guide>
        <p15:guide id="9" pos="317">
          <p15:clr>
            <a:srgbClr val="A4A3A4"/>
          </p15:clr>
        </p15:guide>
        <p15:guide id="10" pos="5443">
          <p15:clr>
            <a:srgbClr val="A4A3A4"/>
          </p15:clr>
        </p15:guide>
        <p15:guide id="11" pos="2821">
          <p15:clr>
            <a:srgbClr val="A4A3A4"/>
          </p15:clr>
        </p15:guide>
        <p15:guide id="12" pos="2939">
          <p15:clr>
            <a:srgbClr val="A4A3A4"/>
          </p15:clr>
        </p15:guide>
        <p15:guide id="13" pos="105">
          <p15:clr>
            <a:srgbClr val="A4A3A4"/>
          </p15:clr>
        </p15:guide>
        <p15:guide id="14" pos="565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08C"/>
    <a:srgbClr val="7F7F7F"/>
    <a:srgbClr val="FFDD00"/>
    <a:srgbClr val="BF1F24"/>
    <a:srgbClr val="F7931C"/>
    <a:srgbClr val="7AC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9" autoAdjust="0"/>
    <p:restoredTop sz="78297" autoAdjust="0"/>
  </p:normalViewPr>
  <p:slideViewPr>
    <p:cSldViewPr showGuides="1">
      <p:cViewPr varScale="1">
        <p:scale>
          <a:sx n="87" d="100"/>
          <a:sy n="87" d="100"/>
        </p:scale>
        <p:origin x="2340" y="90"/>
      </p:cViewPr>
      <p:guideLst>
        <p:guide orient="horz" pos="1071"/>
        <p:guide orient="horz" pos="3929"/>
        <p:guide orient="horz" pos="368"/>
        <p:guide orient="horz" pos="2560"/>
        <p:guide orient="horz" pos="2441"/>
        <p:guide orient="horz" pos="96"/>
        <p:guide orient="horz" pos="4133"/>
        <p:guide orient="horz" pos="28"/>
        <p:guide pos="317"/>
        <p:guide pos="5443"/>
        <p:guide pos="2821"/>
        <p:guide pos="2939"/>
        <p:guide pos="105"/>
        <p:guide pos="565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AF53B-DC0F-4C4A-BA20-97139AC5D138}"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a-DK"/>
        </a:p>
      </dgm:t>
    </dgm:pt>
    <dgm:pt modelId="{3D53500E-0CBE-42E1-B303-3A36957733C1}">
      <dgm:prSet phldrT="[Tekst]"/>
      <dgm:spPr/>
      <dgm:t>
        <a:bodyPr/>
        <a:lstStyle/>
        <a:p>
          <a:r>
            <a:rPr lang="da-DK" dirty="0"/>
            <a:t>Albertslund Kommune </a:t>
          </a:r>
        </a:p>
      </dgm:t>
    </dgm:pt>
    <dgm:pt modelId="{879FF6E9-46A5-42C6-A808-4DE15664144F}" type="parTrans" cxnId="{36187246-52B9-45D2-80C2-C8B7006C5DFE}">
      <dgm:prSet/>
      <dgm:spPr/>
      <dgm:t>
        <a:bodyPr/>
        <a:lstStyle/>
        <a:p>
          <a:endParaRPr lang="da-DK"/>
        </a:p>
      </dgm:t>
    </dgm:pt>
    <dgm:pt modelId="{A084D05B-757C-4D72-9379-B09CCD8E3164}" type="sibTrans" cxnId="{36187246-52B9-45D2-80C2-C8B7006C5DFE}">
      <dgm:prSet/>
      <dgm:spPr/>
      <dgm:t>
        <a:bodyPr/>
        <a:lstStyle/>
        <a:p>
          <a:endParaRPr lang="da-DK"/>
        </a:p>
      </dgm:t>
    </dgm:pt>
    <dgm:pt modelId="{9CAADDA6-6FBD-4698-921B-89A67F720CB5}">
      <dgm:prSet phldrT="[Tekst]"/>
      <dgm:spPr/>
      <dgm:t>
        <a:bodyPr/>
        <a:lstStyle/>
        <a:p>
          <a:r>
            <a:rPr lang="da-DK" dirty="0"/>
            <a:t>Forening</a:t>
          </a:r>
        </a:p>
      </dgm:t>
    </dgm:pt>
    <dgm:pt modelId="{7F5E8103-BACB-4661-9E3D-D8DF099E0428}" type="parTrans" cxnId="{D80FF810-726E-4810-BA73-223A3416AF20}">
      <dgm:prSet/>
      <dgm:spPr/>
      <dgm:t>
        <a:bodyPr/>
        <a:lstStyle/>
        <a:p>
          <a:endParaRPr lang="da-DK"/>
        </a:p>
      </dgm:t>
    </dgm:pt>
    <dgm:pt modelId="{6004CFF4-8D54-4D7A-BC17-83E572B3E77A}" type="sibTrans" cxnId="{D80FF810-726E-4810-BA73-223A3416AF20}">
      <dgm:prSet/>
      <dgm:spPr/>
      <dgm:t>
        <a:bodyPr/>
        <a:lstStyle/>
        <a:p>
          <a:endParaRPr lang="da-DK"/>
        </a:p>
      </dgm:t>
    </dgm:pt>
    <dgm:pt modelId="{C671E8C3-77A8-475A-866E-D7394A0E09C3}">
      <dgm:prSet phldrT="[Tekst]"/>
      <dgm:spPr/>
      <dgm:t>
        <a:bodyPr/>
        <a:lstStyle/>
        <a:p>
          <a:r>
            <a:rPr lang="da-DK" dirty="0"/>
            <a:t>DGI Midt- og Vestsjælland </a:t>
          </a:r>
        </a:p>
      </dgm:t>
    </dgm:pt>
    <dgm:pt modelId="{B9B958DE-5F50-486F-81E9-78B835B2A02B}" type="parTrans" cxnId="{45F6DC17-6206-4A59-97A4-CE81EDF56803}">
      <dgm:prSet/>
      <dgm:spPr/>
      <dgm:t>
        <a:bodyPr/>
        <a:lstStyle/>
        <a:p>
          <a:endParaRPr lang="da-DK"/>
        </a:p>
      </dgm:t>
    </dgm:pt>
    <dgm:pt modelId="{5D3BA154-3A35-4E9D-9281-C7E29E7A70C3}" type="sibTrans" cxnId="{45F6DC17-6206-4A59-97A4-CE81EDF56803}">
      <dgm:prSet/>
      <dgm:spPr/>
      <dgm:t>
        <a:bodyPr/>
        <a:lstStyle/>
        <a:p>
          <a:endParaRPr lang="da-DK"/>
        </a:p>
      </dgm:t>
    </dgm:pt>
    <dgm:pt modelId="{039CED93-A810-4A5C-9B38-14BD562B3BA3}" type="pres">
      <dgm:prSet presAssocID="{4E4AF53B-DC0F-4C4A-BA20-97139AC5D138}" presName="Name0" presStyleCnt="0">
        <dgm:presLayoutVars>
          <dgm:dir/>
          <dgm:resizeHandles val="exact"/>
        </dgm:presLayoutVars>
      </dgm:prSet>
      <dgm:spPr/>
    </dgm:pt>
    <dgm:pt modelId="{40DEF403-9A03-4509-A061-6A9198B98C65}" type="pres">
      <dgm:prSet presAssocID="{3D53500E-0CBE-42E1-B303-3A36957733C1}" presName="node" presStyleLbl="node1" presStyleIdx="0" presStyleCnt="3">
        <dgm:presLayoutVars>
          <dgm:bulletEnabled val="1"/>
        </dgm:presLayoutVars>
      </dgm:prSet>
      <dgm:spPr/>
    </dgm:pt>
    <dgm:pt modelId="{A075F1FC-D8F3-430D-9CE8-943E948D6149}" type="pres">
      <dgm:prSet presAssocID="{A084D05B-757C-4D72-9379-B09CCD8E3164}" presName="sibTrans" presStyleLbl="sibTrans2D1" presStyleIdx="0" presStyleCnt="3"/>
      <dgm:spPr/>
    </dgm:pt>
    <dgm:pt modelId="{AB8489CA-1080-49F8-9DD9-390D1B94EB41}" type="pres">
      <dgm:prSet presAssocID="{A084D05B-757C-4D72-9379-B09CCD8E3164}" presName="connectorText" presStyleLbl="sibTrans2D1" presStyleIdx="0" presStyleCnt="3"/>
      <dgm:spPr/>
    </dgm:pt>
    <dgm:pt modelId="{10319578-700A-428E-9574-48A8E690353A}" type="pres">
      <dgm:prSet presAssocID="{9CAADDA6-6FBD-4698-921B-89A67F720CB5}" presName="node" presStyleLbl="node1" presStyleIdx="1" presStyleCnt="3">
        <dgm:presLayoutVars>
          <dgm:bulletEnabled val="1"/>
        </dgm:presLayoutVars>
      </dgm:prSet>
      <dgm:spPr/>
    </dgm:pt>
    <dgm:pt modelId="{4697DF5D-43AA-4E1F-9CEF-5B1974D12AA2}" type="pres">
      <dgm:prSet presAssocID="{6004CFF4-8D54-4D7A-BC17-83E572B3E77A}" presName="sibTrans" presStyleLbl="sibTrans2D1" presStyleIdx="1" presStyleCnt="3"/>
      <dgm:spPr/>
    </dgm:pt>
    <dgm:pt modelId="{14E22E90-1D6B-441E-A711-9045456638E6}" type="pres">
      <dgm:prSet presAssocID="{6004CFF4-8D54-4D7A-BC17-83E572B3E77A}" presName="connectorText" presStyleLbl="sibTrans2D1" presStyleIdx="1" presStyleCnt="3"/>
      <dgm:spPr/>
    </dgm:pt>
    <dgm:pt modelId="{FCFEB25B-EDE3-4198-9050-143BCE32B321}" type="pres">
      <dgm:prSet presAssocID="{C671E8C3-77A8-475A-866E-D7394A0E09C3}" presName="node" presStyleLbl="node1" presStyleIdx="2" presStyleCnt="3">
        <dgm:presLayoutVars>
          <dgm:bulletEnabled val="1"/>
        </dgm:presLayoutVars>
      </dgm:prSet>
      <dgm:spPr/>
    </dgm:pt>
    <dgm:pt modelId="{67174D73-394C-4326-9925-FDA73681EA52}" type="pres">
      <dgm:prSet presAssocID="{5D3BA154-3A35-4E9D-9281-C7E29E7A70C3}" presName="sibTrans" presStyleLbl="sibTrans2D1" presStyleIdx="2" presStyleCnt="3"/>
      <dgm:spPr/>
    </dgm:pt>
    <dgm:pt modelId="{99333DAF-C8C0-4655-9B58-6054BF1CFC25}" type="pres">
      <dgm:prSet presAssocID="{5D3BA154-3A35-4E9D-9281-C7E29E7A70C3}" presName="connectorText" presStyleLbl="sibTrans2D1" presStyleIdx="2" presStyleCnt="3"/>
      <dgm:spPr/>
    </dgm:pt>
  </dgm:ptLst>
  <dgm:cxnLst>
    <dgm:cxn modelId="{D3E1C507-20AB-46A6-AEC8-311125596ECC}" type="presOf" srcId="{A084D05B-757C-4D72-9379-B09CCD8E3164}" destId="{AB8489CA-1080-49F8-9DD9-390D1B94EB41}" srcOrd="1" destOrd="0" presId="urn:microsoft.com/office/officeart/2005/8/layout/cycle7"/>
    <dgm:cxn modelId="{54B6FA0D-1A6C-4EE0-980F-00780CE6DDD1}" type="presOf" srcId="{3D53500E-0CBE-42E1-B303-3A36957733C1}" destId="{40DEF403-9A03-4509-A061-6A9198B98C65}" srcOrd="0" destOrd="0" presId="urn:microsoft.com/office/officeart/2005/8/layout/cycle7"/>
    <dgm:cxn modelId="{D80FF810-726E-4810-BA73-223A3416AF20}" srcId="{4E4AF53B-DC0F-4C4A-BA20-97139AC5D138}" destId="{9CAADDA6-6FBD-4698-921B-89A67F720CB5}" srcOrd="1" destOrd="0" parTransId="{7F5E8103-BACB-4661-9E3D-D8DF099E0428}" sibTransId="{6004CFF4-8D54-4D7A-BC17-83E572B3E77A}"/>
    <dgm:cxn modelId="{45F6DC17-6206-4A59-97A4-CE81EDF56803}" srcId="{4E4AF53B-DC0F-4C4A-BA20-97139AC5D138}" destId="{C671E8C3-77A8-475A-866E-D7394A0E09C3}" srcOrd="2" destOrd="0" parTransId="{B9B958DE-5F50-486F-81E9-78B835B2A02B}" sibTransId="{5D3BA154-3A35-4E9D-9281-C7E29E7A70C3}"/>
    <dgm:cxn modelId="{7E5CD22C-8433-409C-A1E7-C9FC274E7830}" type="presOf" srcId="{6004CFF4-8D54-4D7A-BC17-83E572B3E77A}" destId="{4697DF5D-43AA-4E1F-9CEF-5B1974D12AA2}" srcOrd="0" destOrd="0" presId="urn:microsoft.com/office/officeart/2005/8/layout/cycle7"/>
    <dgm:cxn modelId="{36187246-52B9-45D2-80C2-C8B7006C5DFE}" srcId="{4E4AF53B-DC0F-4C4A-BA20-97139AC5D138}" destId="{3D53500E-0CBE-42E1-B303-3A36957733C1}" srcOrd="0" destOrd="0" parTransId="{879FF6E9-46A5-42C6-A808-4DE15664144F}" sibTransId="{A084D05B-757C-4D72-9379-B09CCD8E3164}"/>
    <dgm:cxn modelId="{96D12C8D-9962-4A63-A231-AC3E412B52F0}" type="presOf" srcId="{9CAADDA6-6FBD-4698-921B-89A67F720CB5}" destId="{10319578-700A-428E-9574-48A8E690353A}" srcOrd="0" destOrd="0" presId="urn:microsoft.com/office/officeart/2005/8/layout/cycle7"/>
    <dgm:cxn modelId="{AC769798-06DA-4A4A-ADF7-4A3D54B30B9E}" type="presOf" srcId="{6004CFF4-8D54-4D7A-BC17-83E572B3E77A}" destId="{14E22E90-1D6B-441E-A711-9045456638E6}" srcOrd="1" destOrd="0" presId="urn:microsoft.com/office/officeart/2005/8/layout/cycle7"/>
    <dgm:cxn modelId="{9E5EDC9D-74D5-4191-8DD7-9ECC5BCF0908}" type="presOf" srcId="{C671E8C3-77A8-475A-866E-D7394A0E09C3}" destId="{FCFEB25B-EDE3-4198-9050-143BCE32B321}" srcOrd="0" destOrd="0" presId="urn:microsoft.com/office/officeart/2005/8/layout/cycle7"/>
    <dgm:cxn modelId="{45DE83A0-BCF5-4895-B74D-5FF39698C830}" type="presOf" srcId="{5D3BA154-3A35-4E9D-9281-C7E29E7A70C3}" destId="{99333DAF-C8C0-4655-9B58-6054BF1CFC25}" srcOrd="1" destOrd="0" presId="urn:microsoft.com/office/officeart/2005/8/layout/cycle7"/>
    <dgm:cxn modelId="{8613D6A0-A827-4E79-9FF9-A0453509EF9E}" type="presOf" srcId="{4E4AF53B-DC0F-4C4A-BA20-97139AC5D138}" destId="{039CED93-A810-4A5C-9B38-14BD562B3BA3}" srcOrd="0" destOrd="0" presId="urn:microsoft.com/office/officeart/2005/8/layout/cycle7"/>
    <dgm:cxn modelId="{217046E2-C5B1-420A-8F22-D1EA6BD6E86D}" type="presOf" srcId="{5D3BA154-3A35-4E9D-9281-C7E29E7A70C3}" destId="{67174D73-394C-4326-9925-FDA73681EA52}" srcOrd="0" destOrd="0" presId="urn:microsoft.com/office/officeart/2005/8/layout/cycle7"/>
    <dgm:cxn modelId="{FFA0C1F0-A274-4551-872A-8BD9B9A6C41B}" type="presOf" srcId="{A084D05B-757C-4D72-9379-B09CCD8E3164}" destId="{A075F1FC-D8F3-430D-9CE8-943E948D6149}" srcOrd="0" destOrd="0" presId="urn:microsoft.com/office/officeart/2005/8/layout/cycle7"/>
    <dgm:cxn modelId="{56605AB3-143B-4B15-963B-C3E20A7216F8}" type="presParOf" srcId="{039CED93-A810-4A5C-9B38-14BD562B3BA3}" destId="{40DEF403-9A03-4509-A061-6A9198B98C65}" srcOrd="0" destOrd="0" presId="urn:microsoft.com/office/officeart/2005/8/layout/cycle7"/>
    <dgm:cxn modelId="{6615EE07-66C5-480D-8D85-719DC3614774}" type="presParOf" srcId="{039CED93-A810-4A5C-9B38-14BD562B3BA3}" destId="{A075F1FC-D8F3-430D-9CE8-943E948D6149}" srcOrd="1" destOrd="0" presId="urn:microsoft.com/office/officeart/2005/8/layout/cycle7"/>
    <dgm:cxn modelId="{B1289463-7D6D-416D-85D9-E0EE3FB56EB7}" type="presParOf" srcId="{A075F1FC-D8F3-430D-9CE8-943E948D6149}" destId="{AB8489CA-1080-49F8-9DD9-390D1B94EB41}" srcOrd="0" destOrd="0" presId="urn:microsoft.com/office/officeart/2005/8/layout/cycle7"/>
    <dgm:cxn modelId="{0236F371-7FA0-4DE3-ACFE-C41F46A97B96}" type="presParOf" srcId="{039CED93-A810-4A5C-9B38-14BD562B3BA3}" destId="{10319578-700A-428E-9574-48A8E690353A}" srcOrd="2" destOrd="0" presId="urn:microsoft.com/office/officeart/2005/8/layout/cycle7"/>
    <dgm:cxn modelId="{21F215D4-E535-4F18-B75E-81E9FC1850C9}" type="presParOf" srcId="{039CED93-A810-4A5C-9B38-14BD562B3BA3}" destId="{4697DF5D-43AA-4E1F-9CEF-5B1974D12AA2}" srcOrd="3" destOrd="0" presId="urn:microsoft.com/office/officeart/2005/8/layout/cycle7"/>
    <dgm:cxn modelId="{9699A1AA-9372-4CAA-B7D4-40DCBE7C1BD5}" type="presParOf" srcId="{4697DF5D-43AA-4E1F-9CEF-5B1974D12AA2}" destId="{14E22E90-1D6B-441E-A711-9045456638E6}" srcOrd="0" destOrd="0" presId="urn:microsoft.com/office/officeart/2005/8/layout/cycle7"/>
    <dgm:cxn modelId="{3564E736-AA4C-43FF-AFB7-690D52B144CD}" type="presParOf" srcId="{039CED93-A810-4A5C-9B38-14BD562B3BA3}" destId="{FCFEB25B-EDE3-4198-9050-143BCE32B321}" srcOrd="4" destOrd="0" presId="urn:microsoft.com/office/officeart/2005/8/layout/cycle7"/>
    <dgm:cxn modelId="{C49A9605-7BF5-47CB-8ECF-59B1099C1801}" type="presParOf" srcId="{039CED93-A810-4A5C-9B38-14BD562B3BA3}" destId="{67174D73-394C-4326-9925-FDA73681EA52}" srcOrd="5" destOrd="0" presId="urn:microsoft.com/office/officeart/2005/8/layout/cycle7"/>
    <dgm:cxn modelId="{004949FB-4010-4D63-93C1-54D71088499F}" type="presParOf" srcId="{67174D73-394C-4326-9925-FDA73681EA52}" destId="{99333DAF-C8C0-4655-9B58-6054BF1CFC2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EF403-9A03-4509-A061-6A9198B98C65}">
      <dsp:nvSpPr>
        <dsp:cNvPr id="0" name=""/>
        <dsp:cNvSpPr/>
      </dsp:nvSpPr>
      <dsp:spPr>
        <a:xfrm>
          <a:off x="1551475" y="750"/>
          <a:ext cx="1313201" cy="656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dirty="0"/>
            <a:t>Albertslund Kommune </a:t>
          </a:r>
        </a:p>
      </dsp:txBody>
      <dsp:txXfrm>
        <a:off x="1570706" y="19981"/>
        <a:ext cx="1274739" cy="618138"/>
      </dsp:txXfrm>
    </dsp:sp>
    <dsp:sp modelId="{A075F1FC-D8F3-430D-9CE8-943E948D6149}">
      <dsp:nvSpPr>
        <dsp:cNvPr id="0" name=""/>
        <dsp:cNvSpPr/>
      </dsp:nvSpPr>
      <dsp:spPr>
        <a:xfrm rot="3600000">
          <a:off x="2408085" y="1153122"/>
          <a:ext cx="684219" cy="2298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2477028" y="1199084"/>
        <a:ext cx="546333" cy="137886"/>
      </dsp:txXfrm>
    </dsp:sp>
    <dsp:sp modelId="{10319578-700A-428E-9574-48A8E690353A}">
      <dsp:nvSpPr>
        <dsp:cNvPr id="0" name=""/>
        <dsp:cNvSpPr/>
      </dsp:nvSpPr>
      <dsp:spPr>
        <a:xfrm>
          <a:off x="2635712" y="1878705"/>
          <a:ext cx="1313201" cy="656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dirty="0"/>
            <a:t>Forening</a:t>
          </a:r>
        </a:p>
      </dsp:txBody>
      <dsp:txXfrm>
        <a:off x="2654943" y="1897936"/>
        <a:ext cx="1274739" cy="618138"/>
      </dsp:txXfrm>
    </dsp:sp>
    <dsp:sp modelId="{4697DF5D-43AA-4E1F-9CEF-5B1974D12AA2}">
      <dsp:nvSpPr>
        <dsp:cNvPr id="0" name=""/>
        <dsp:cNvSpPr/>
      </dsp:nvSpPr>
      <dsp:spPr>
        <a:xfrm rot="10800000">
          <a:off x="1865966" y="2092100"/>
          <a:ext cx="684219" cy="2298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rot="10800000">
        <a:off x="1934909" y="2138062"/>
        <a:ext cx="546333" cy="137886"/>
      </dsp:txXfrm>
    </dsp:sp>
    <dsp:sp modelId="{FCFEB25B-EDE3-4198-9050-143BCE32B321}">
      <dsp:nvSpPr>
        <dsp:cNvPr id="0" name=""/>
        <dsp:cNvSpPr/>
      </dsp:nvSpPr>
      <dsp:spPr>
        <a:xfrm>
          <a:off x="467237" y="1878705"/>
          <a:ext cx="1313201" cy="656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dirty="0"/>
            <a:t>DGI Midt- og Vestsjælland </a:t>
          </a:r>
        </a:p>
      </dsp:txBody>
      <dsp:txXfrm>
        <a:off x="486468" y="1897936"/>
        <a:ext cx="1274739" cy="618138"/>
      </dsp:txXfrm>
    </dsp:sp>
    <dsp:sp modelId="{67174D73-394C-4326-9925-FDA73681EA52}">
      <dsp:nvSpPr>
        <dsp:cNvPr id="0" name=""/>
        <dsp:cNvSpPr/>
      </dsp:nvSpPr>
      <dsp:spPr>
        <a:xfrm rot="18000000">
          <a:off x="1323847" y="1153122"/>
          <a:ext cx="684219" cy="2298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1392790" y="1199084"/>
        <a:ext cx="546333" cy="13788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775D998-57E5-48B9-8D5D-41860F536BB6}" type="slidenum">
              <a:rPr lang="da-DK"/>
              <a:pPr/>
              <a:t>‹nr.›</a:t>
            </a:fld>
            <a:endParaRPr lang="da-DK"/>
          </a:p>
        </p:txBody>
      </p:sp>
    </p:spTree>
    <p:extLst>
      <p:ext uri="{BB962C8B-B14F-4D97-AF65-F5344CB8AC3E}">
        <p14:creationId xmlns:p14="http://schemas.microsoft.com/office/powerpoint/2010/main" val="492011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I kan se har jeg ikke lagt pauser ind, så I må lige sige til når ilten er forsvundet eller blæren ikke kan mere så tager vi et break </a:t>
            </a:r>
            <a:r>
              <a:rPr lang="da-DK" dirty="0">
                <a:sym typeface="Wingdings" panose="05000000000000000000" pitchFamily="2" charset="2"/>
              </a:rPr>
              <a:t></a:t>
            </a:r>
          </a:p>
          <a:p>
            <a:r>
              <a:rPr lang="da-DK" dirty="0">
                <a:sym typeface="Wingdings" panose="05000000000000000000" pitchFamily="2" charset="2"/>
              </a:rPr>
              <a:t>Vi har sammensat et program hvor der er tid mere tid til at arbejde i egen forening. </a:t>
            </a:r>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a:t>
            </a:fld>
            <a:endParaRPr lang="da-DK"/>
          </a:p>
        </p:txBody>
      </p:sp>
    </p:spTree>
    <p:extLst>
      <p:ext uri="{BB962C8B-B14F-4D97-AF65-F5344CB8AC3E}">
        <p14:creationId xmlns:p14="http://schemas.microsoft.com/office/powerpoint/2010/main" val="375739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99FF-6808-6A96-9C4C-F1B48635A19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ADFB893-3BA3-A61D-068D-8B517342C93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1DF9AA9-BABF-DD2B-D7CE-07896E2CA967}"/>
              </a:ext>
            </a:extLst>
          </p:cNvPr>
          <p:cNvSpPr>
            <a:spLocks noGrp="1"/>
          </p:cNvSpPr>
          <p:nvPr>
            <p:ph type="body" idx="1"/>
          </p:nvPr>
        </p:nvSpPr>
        <p:spPr/>
        <p:txBody>
          <a:bodyPr/>
          <a:lstStyle/>
          <a:p>
            <a:r>
              <a:rPr lang="da-DK" dirty="0"/>
              <a:t>Som I kan se har jeg ikke lagt pauser ind, så I må lige sige til når ilten er forsvundet eller blæren ikke kan mere så tager vi et break </a:t>
            </a:r>
            <a:r>
              <a:rPr lang="da-DK" dirty="0">
                <a:sym typeface="Wingdings" panose="05000000000000000000" pitchFamily="2" charset="2"/>
              </a:rPr>
              <a:t></a:t>
            </a:r>
          </a:p>
          <a:p>
            <a:r>
              <a:rPr lang="da-DK" dirty="0">
                <a:sym typeface="Wingdings" panose="05000000000000000000" pitchFamily="2" charset="2"/>
              </a:rPr>
              <a:t>Vi har sammensat et program hvor der er tid mere tid til at arbejde i egen forening. </a:t>
            </a:r>
            <a:endParaRPr lang="da-DK" dirty="0"/>
          </a:p>
        </p:txBody>
      </p:sp>
      <p:sp>
        <p:nvSpPr>
          <p:cNvPr id="4" name="Pladsholder til slidenummer 3">
            <a:extLst>
              <a:ext uri="{FF2B5EF4-FFF2-40B4-BE49-F238E27FC236}">
                <a16:creationId xmlns:a16="http://schemas.microsoft.com/office/drawing/2014/main" id="{74929969-9DA4-654F-433B-574C66919C0C}"/>
              </a:ext>
            </a:extLst>
          </p:cNvPr>
          <p:cNvSpPr>
            <a:spLocks noGrp="1"/>
          </p:cNvSpPr>
          <p:nvPr>
            <p:ph type="sldNum" sz="quarter" idx="5"/>
          </p:nvPr>
        </p:nvSpPr>
        <p:spPr/>
        <p:txBody>
          <a:bodyPr/>
          <a:lstStyle/>
          <a:p>
            <a:fld id="{3775D998-57E5-48B9-8D5D-41860F536BB6}" type="slidenum">
              <a:rPr lang="da-DK" smtClean="0"/>
              <a:pPr/>
              <a:t>2</a:t>
            </a:fld>
            <a:endParaRPr lang="da-DK"/>
          </a:p>
        </p:txBody>
      </p:sp>
    </p:spTree>
    <p:extLst>
      <p:ext uri="{BB962C8B-B14F-4D97-AF65-F5344CB8AC3E}">
        <p14:creationId xmlns:p14="http://schemas.microsoft.com/office/powerpoint/2010/main" val="72385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0838-897B-AB90-6994-88B64306CFD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9A4488-EB14-941A-3AFC-724A07104FA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90424D3-77A9-7758-CF38-7F5DDF1BE653}"/>
              </a:ext>
            </a:extLst>
          </p:cNvPr>
          <p:cNvSpPr>
            <a:spLocks noGrp="1"/>
          </p:cNvSpPr>
          <p:nvPr>
            <p:ph type="body" idx="1"/>
          </p:nvPr>
        </p:nvSpPr>
        <p:spPr/>
        <p:txBody>
          <a:bodyPr/>
          <a:lstStyle/>
          <a:p>
            <a:r>
              <a:rPr lang="da-DK" dirty="0"/>
              <a:t>Som I kan se har jeg ikke lagt pauser ind, så I må lige sige til når ilten er forsvundet eller blæren ikke kan mere så tager vi et break </a:t>
            </a:r>
            <a:r>
              <a:rPr lang="da-DK" dirty="0">
                <a:sym typeface="Wingdings" panose="05000000000000000000" pitchFamily="2" charset="2"/>
              </a:rPr>
              <a:t></a:t>
            </a:r>
          </a:p>
          <a:p>
            <a:r>
              <a:rPr lang="da-DK" dirty="0">
                <a:sym typeface="Wingdings" panose="05000000000000000000" pitchFamily="2" charset="2"/>
              </a:rPr>
              <a:t>Vi har sammensat et program hvor der er tid mere tid til at arbejde i egen forening. </a:t>
            </a:r>
            <a:endParaRPr lang="da-DK" dirty="0"/>
          </a:p>
        </p:txBody>
      </p:sp>
      <p:sp>
        <p:nvSpPr>
          <p:cNvPr id="4" name="Pladsholder til slidenummer 3">
            <a:extLst>
              <a:ext uri="{FF2B5EF4-FFF2-40B4-BE49-F238E27FC236}">
                <a16:creationId xmlns:a16="http://schemas.microsoft.com/office/drawing/2014/main" id="{8B74A61A-42E1-C7E5-20AA-638593F1D6F2}"/>
              </a:ext>
            </a:extLst>
          </p:cNvPr>
          <p:cNvSpPr>
            <a:spLocks noGrp="1"/>
          </p:cNvSpPr>
          <p:nvPr>
            <p:ph type="sldNum" sz="quarter" idx="5"/>
          </p:nvPr>
        </p:nvSpPr>
        <p:spPr/>
        <p:txBody>
          <a:bodyPr/>
          <a:lstStyle/>
          <a:p>
            <a:fld id="{3775D998-57E5-48B9-8D5D-41860F536BB6}" type="slidenum">
              <a:rPr lang="da-DK" smtClean="0"/>
              <a:pPr/>
              <a:t>3</a:t>
            </a:fld>
            <a:endParaRPr lang="da-DK"/>
          </a:p>
        </p:txBody>
      </p:sp>
    </p:spTree>
    <p:extLst>
      <p:ext uri="{BB962C8B-B14F-4D97-AF65-F5344CB8AC3E}">
        <p14:creationId xmlns:p14="http://schemas.microsoft.com/office/powerpoint/2010/main" val="170534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Ønsket: At jeres ideer i højere grad kan komme i spil. </a:t>
            </a:r>
          </a:p>
          <a:p>
            <a:endParaRPr lang="da-DK" dirty="0"/>
          </a:p>
          <a:p>
            <a:r>
              <a:rPr lang="da-DK" dirty="0"/>
              <a:t>Således at vi ikke skal finde på noget på jeres vegne, men det er et samarbejde med jer hvad det er der er aktuelt. </a:t>
            </a:r>
          </a:p>
          <a:p>
            <a:r>
              <a:rPr lang="da-DK" dirty="0"/>
              <a:t>Fx vil vi prøve med workshop 2 ”Idræt for de yngste” at sætte fokus på en målgruppe, og sammen med jer udvikle det der skal til for at vi får flere med her. </a:t>
            </a:r>
          </a:p>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4</a:t>
            </a:fld>
            <a:endParaRPr lang="da-DK"/>
          </a:p>
        </p:txBody>
      </p:sp>
    </p:spTree>
    <p:extLst>
      <p:ext uri="{BB962C8B-B14F-4D97-AF65-F5344CB8AC3E}">
        <p14:creationId xmlns:p14="http://schemas.microsoft.com/office/powerpoint/2010/main" val="90913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Hele aftalen kan hente på vores hjemmeside under partnerskaber og samarbejde. </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5</a:t>
            </a:fld>
            <a:endParaRPr lang="da-DK"/>
          </a:p>
        </p:txBody>
      </p:sp>
    </p:spTree>
    <p:extLst>
      <p:ext uri="{BB962C8B-B14F-4D97-AF65-F5344CB8AC3E}">
        <p14:creationId xmlns:p14="http://schemas.microsoft.com/office/powerpoint/2010/main" val="72775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18</a:t>
            </a:fld>
            <a:endParaRPr lang="da-DK"/>
          </a:p>
        </p:txBody>
      </p:sp>
    </p:spTree>
    <p:extLst>
      <p:ext uri="{BB962C8B-B14F-4D97-AF65-F5344CB8AC3E}">
        <p14:creationId xmlns:p14="http://schemas.microsoft.com/office/powerpoint/2010/main" val="2661452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775D998-57E5-48B9-8D5D-41860F536BB6}" type="slidenum">
              <a:rPr lang="da-DK" smtClean="0"/>
              <a:pPr/>
              <a:t>19</a:t>
            </a:fld>
            <a:endParaRPr lang="da-DK"/>
          </a:p>
        </p:txBody>
      </p:sp>
    </p:spTree>
    <p:extLst>
      <p:ext uri="{BB962C8B-B14F-4D97-AF65-F5344CB8AC3E}">
        <p14:creationId xmlns:p14="http://schemas.microsoft.com/office/powerpoint/2010/main" val="3365941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W1: Ønske fra jer foreninger efter en ulykke i syd fra foråret 2024. Konkret tid og assistance til at arbejde med beredskabsplaner</a:t>
            </a:r>
          </a:p>
          <a:p>
            <a:r>
              <a:rPr lang="da-DK" dirty="0"/>
              <a:t>W2: Samarbejde med Specialsport Danmark gennem den tvær kommunale handicap og idrætspulje, hvor vi hvert år betaler 50 øre pr. borger. Det er to ting, det er en pulje til opstart af nye hold og så er det en viden som Jørgen blandt andet repræsenterer. Samarbejde med Hans </a:t>
            </a:r>
            <a:r>
              <a:rPr lang="da-DK"/>
              <a:t>Knudsen Instituttet.</a:t>
            </a:r>
            <a:endParaRPr lang="da-DK" dirty="0"/>
          </a:p>
          <a:p>
            <a:r>
              <a:rPr lang="da-DK" dirty="0"/>
              <a:t>W3: Er et udtryk for at vi ligger næst lavest på landsplan med ca. 25% og der hvor vi oplever I er stærkest er aldersgruppen 7-12 år. Så måske kan en fælles inspiration være med til at skubbe på nye tilbud eller opmærksomhed på barriere </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30</a:t>
            </a:fld>
            <a:endParaRPr lang="da-DK"/>
          </a:p>
        </p:txBody>
      </p:sp>
    </p:spTree>
    <p:extLst>
      <p:ext uri="{BB962C8B-B14F-4D97-AF65-F5344CB8AC3E}">
        <p14:creationId xmlns:p14="http://schemas.microsoft.com/office/powerpoint/2010/main" val="349704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Socialkompasset er en ny platform der forsøger at samle alle tilbud i Albertslund </a:t>
            </a:r>
          </a:p>
          <a:p>
            <a:r>
              <a:rPr lang="da-DK" dirty="0"/>
              <a:t>Nye kategorier omkring fritid og interesser</a:t>
            </a:r>
          </a:p>
          <a:p>
            <a:r>
              <a:rPr lang="da-DK" dirty="0"/>
              <a:t>Efter sommerferien begynder borgernær personale at anvende platformen mere i dialogen med borgerne </a:t>
            </a:r>
          </a:p>
          <a:p>
            <a:r>
              <a:rPr lang="da-DK" dirty="0"/>
              <a:t>Prøv det af hvis det giver for jer. Kontakt til andre brugere end I normalt rammer</a:t>
            </a:r>
          </a:p>
        </p:txBody>
      </p:sp>
      <p:sp>
        <p:nvSpPr>
          <p:cNvPr id="4" name="Pladsholder til slidenummer 3"/>
          <p:cNvSpPr>
            <a:spLocks noGrp="1"/>
          </p:cNvSpPr>
          <p:nvPr>
            <p:ph type="sldNum" sz="quarter" idx="5"/>
          </p:nvPr>
        </p:nvSpPr>
        <p:spPr/>
        <p:txBody>
          <a:bodyPr/>
          <a:lstStyle/>
          <a:p>
            <a:fld id="{3775D998-57E5-48B9-8D5D-41860F536BB6}" type="slidenum">
              <a:rPr lang="da-DK" smtClean="0"/>
              <a:pPr/>
              <a:t>31</a:t>
            </a:fld>
            <a:endParaRPr lang="da-DK"/>
          </a:p>
        </p:txBody>
      </p:sp>
    </p:spTree>
    <p:extLst>
      <p:ext uri="{BB962C8B-B14F-4D97-AF65-F5344CB8AC3E}">
        <p14:creationId xmlns:p14="http://schemas.microsoft.com/office/powerpoint/2010/main" val="4103295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075" name="Rectangle 3"/>
          <p:cNvSpPr>
            <a:spLocks noGrp="1" noChangeArrowheads="1"/>
          </p:cNvSpPr>
          <p:nvPr>
            <p:ph type="ctrTitle" hasCustomPrompt="1"/>
          </p:nvPr>
        </p:nvSpPr>
        <p:spPr>
          <a:xfrm>
            <a:off x="788304" y="1908000"/>
            <a:ext cx="7589610" cy="1618714"/>
          </a:xfrm>
        </p:spPr>
        <p:txBody>
          <a:bodyPr anchor="b" anchorCtr="0"/>
          <a:lstStyle>
            <a:lvl1pPr>
              <a:lnSpc>
                <a:spcPct val="83000"/>
              </a:lnSpc>
              <a:defRPr sz="6000" baseline="0">
                <a:solidFill>
                  <a:schemeClr val="bg1"/>
                </a:solidFill>
              </a:defRPr>
            </a:lvl1pPr>
          </a:lstStyle>
          <a:p>
            <a:pPr lvl="0"/>
            <a:r>
              <a:rPr lang="da-DK" noProof="0" dirty="0"/>
              <a:t>Klik, og tilføj titel</a:t>
            </a:r>
          </a:p>
        </p:txBody>
      </p:sp>
      <p:sp>
        <p:nvSpPr>
          <p:cNvPr id="11" name="Subtitle 2"/>
          <p:cNvSpPr>
            <a:spLocks noGrp="1"/>
          </p:cNvSpPr>
          <p:nvPr>
            <p:ph type="subTitle" idx="1" hasCustomPrompt="1"/>
          </p:nvPr>
        </p:nvSpPr>
        <p:spPr>
          <a:xfrm>
            <a:off x="850184" y="3814166"/>
            <a:ext cx="7439598" cy="1752600"/>
          </a:xfrm>
          <a:prstGeom prst="rect">
            <a:avLst/>
          </a:prstGeo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pic>
        <p:nvPicPr>
          <p:cNvPr id="3" name="Billede 2" descr="Et billede, der indeholder Font/skrifttype, tekst, sort&#10;&#10;Automatisk genereret beskrivelse">
            <a:extLst>
              <a:ext uri="{FF2B5EF4-FFF2-40B4-BE49-F238E27FC236}">
                <a16:creationId xmlns:a16="http://schemas.microsoft.com/office/drawing/2014/main" id="{D29AF4A2-123A-4D7C-9F56-1DC38B8152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5653027"/>
            <a:ext cx="6984776" cy="1060957"/>
          </a:xfrm>
          <a:prstGeom prst="rect">
            <a:avLst/>
          </a:prstGeom>
        </p:spPr>
      </p:pic>
      <p:pic>
        <p:nvPicPr>
          <p:cNvPr id="10" name="Billede 9" descr="Et billede, der indeholder tekst, Font/skrifttype, Grafik, logo&#10;&#10;Automatisk genereret beskrivelse">
            <a:extLst>
              <a:ext uri="{FF2B5EF4-FFF2-40B4-BE49-F238E27FC236}">
                <a16:creationId xmlns:a16="http://schemas.microsoft.com/office/drawing/2014/main" id="{932FA2D8-2FD4-25F3-0BE4-15E7F6381A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8304" y="6367258"/>
            <a:ext cx="1546089" cy="3021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7" y="584201"/>
            <a:ext cx="8137525" cy="5653112"/>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8268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killeblad">
    <p:spTree>
      <p:nvGrpSpPr>
        <p:cNvPr id="1" name=""/>
        <p:cNvGrpSpPr/>
        <p:nvPr/>
      </p:nvGrpSpPr>
      <p:grpSpPr>
        <a:xfrm>
          <a:off x="0" y="0"/>
          <a:ext cx="0" cy="0"/>
          <a:chOff x="0" y="0"/>
          <a:chExt cx="0" cy="0"/>
        </a:xfrm>
      </p:grpSpPr>
      <p:sp>
        <p:nvSpPr>
          <p:cNvPr id="8" name="Rektangel 7"/>
          <p:cNvSpPr/>
          <p:nvPr userDrawn="1"/>
        </p:nvSpPr>
        <p:spPr>
          <a:xfrm>
            <a:off x="0" y="0"/>
            <a:ext cx="9144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2" name="Title 1"/>
          <p:cNvSpPr>
            <a:spLocks noGrp="1"/>
          </p:cNvSpPr>
          <p:nvPr>
            <p:ph type="ctrTitle" hasCustomPrompt="1"/>
          </p:nvPr>
        </p:nvSpPr>
        <p:spPr>
          <a:xfrm>
            <a:off x="449975" y="584200"/>
            <a:ext cx="3761985" cy="2519931"/>
          </a:xfrm>
        </p:spPr>
        <p:txBody>
          <a:bodyPr anchor="b" anchorCtr="0"/>
          <a:lstStyle>
            <a:lvl1pPr>
              <a:defRPr sz="6000">
                <a:solidFill>
                  <a:schemeClr val="bg1"/>
                </a:solidFill>
              </a:defRPr>
            </a:lvl1pPr>
          </a:lstStyle>
          <a:p>
            <a:r>
              <a:rPr lang="da-DK" noProof="0" dirty="0"/>
              <a:t>Klik, og tilføj titel</a:t>
            </a:r>
          </a:p>
        </p:txBody>
      </p:sp>
      <p:sp>
        <p:nvSpPr>
          <p:cNvPr id="3" name="Subtitle 2"/>
          <p:cNvSpPr>
            <a:spLocks noGrp="1"/>
          </p:cNvSpPr>
          <p:nvPr>
            <p:ph type="subTitle" idx="1" hasCustomPrompt="1"/>
          </p:nvPr>
        </p:nvSpPr>
        <p:spPr>
          <a:xfrm>
            <a:off x="503237" y="3360904"/>
            <a:ext cx="3761985" cy="703096"/>
          </a:xfrm>
        </p:spPr>
        <p:txBody>
          <a:bodyPr/>
          <a:lstStyle>
            <a:lvl1pPr marL="0" indent="0" algn="l">
              <a:buNone/>
              <a:defRPr sz="2000" i="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noProof="0" dirty="0"/>
              <a:t>Klik, og tilføj underoverskrift</a:t>
            </a:r>
          </a:p>
        </p:txBody>
      </p:sp>
      <p:pic>
        <p:nvPicPr>
          <p:cNvPr id="9" name="Billede 8" descr="Et billede, der indeholder tegning, skitse, clipart, Stregtegning&#10;&#10;Automatisk genereret beskrivelse">
            <a:extLst>
              <a:ext uri="{FF2B5EF4-FFF2-40B4-BE49-F238E27FC236}">
                <a16:creationId xmlns:a16="http://schemas.microsoft.com/office/drawing/2014/main" id="{D88997D3-F0E1-D803-0CDD-0B5370E108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3402" y="700263"/>
            <a:ext cx="4210623" cy="5356448"/>
          </a:xfrm>
          <a:prstGeom prst="rect">
            <a:avLst/>
          </a:prstGeom>
        </p:spPr>
      </p:pic>
      <p:pic>
        <p:nvPicPr>
          <p:cNvPr id="13" name="Billede 12" descr="Et billede, der indeholder tekst, Font/skrifttype, Grafik, logo&#10;&#10;Automatisk genereret beskrivelse">
            <a:extLst>
              <a:ext uri="{FF2B5EF4-FFF2-40B4-BE49-F238E27FC236}">
                <a16:creationId xmlns:a16="http://schemas.microsoft.com/office/drawing/2014/main" id="{A921D6FD-9744-F42D-BF1F-FD8B293F9B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8304" y="6351238"/>
            <a:ext cx="1397049" cy="272981"/>
          </a:xfrm>
          <a:prstGeom prst="rect">
            <a:avLst/>
          </a:prstGeom>
        </p:spPr>
      </p:pic>
    </p:spTree>
    <p:extLst>
      <p:ext uri="{BB962C8B-B14F-4D97-AF65-F5344CB8AC3E}">
        <p14:creationId xmlns:p14="http://schemas.microsoft.com/office/powerpoint/2010/main" val="4057191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Tree>
    <p:extLst>
      <p:ext uri="{BB962C8B-B14F-4D97-AF65-F5344CB8AC3E}">
        <p14:creationId xmlns:p14="http://schemas.microsoft.com/office/powerpoint/2010/main" val="219416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04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verskrift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3" name="Content Placeholder 2"/>
          <p:cNvSpPr>
            <a:spLocks noGrp="1"/>
          </p:cNvSpPr>
          <p:nvPr>
            <p:ph idx="1"/>
          </p:nvPr>
        </p:nvSpPr>
        <p:spPr>
          <a:xfrm>
            <a:off x="503238" y="1724284"/>
            <a:ext cx="8137525" cy="4537075"/>
          </a:xfrm>
        </p:spPr>
        <p:txBody>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pic>
        <p:nvPicPr>
          <p:cNvPr id="8" name="Billede 7">
            <a:extLst>
              <a:ext uri="{FF2B5EF4-FFF2-40B4-BE49-F238E27FC236}">
                <a16:creationId xmlns:a16="http://schemas.microsoft.com/office/drawing/2014/main" id="{FBA93475-EB9A-8129-CD56-A4F71E4496F4}"/>
              </a:ext>
            </a:extLst>
          </p:cNvPr>
          <p:cNvPicPr>
            <a:picLocks noChangeAspect="1"/>
          </p:cNvPicPr>
          <p:nvPr userDrawn="1"/>
        </p:nvPicPr>
        <p:blipFill>
          <a:blip r:embed="rId2" cstate="print">
            <a:alphaModFix amt="16000"/>
            <a:extLst>
              <a:ext uri="{28A0092B-C50C-407E-A947-70E740481C1C}">
                <a14:useLocalDpi xmlns:a14="http://schemas.microsoft.com/office/drawing/2010/main" val="0"/>
              </a:ext>
            </a:extLst>
          </a:blip>
          <a:srcRect/>
          <a:stretch/>
        </p:blipFill>
        <p:spPr>
          <a:xfrm>
            <a:off x="4399265" y="579513"/>
            <a:ext cx="4280408" cy="5445223"/>
          </a:xfrm>
          <a:prstGeom prst="rect">
            <a:avLst/>
          </a:prstGeom>
        </p:spPr>
      </p:pic>
    </p:spTree>
    <p:extLst>
      <p:ext uri="{BB962C8B-B14F-4D97-AF65-F5344CB8AC3E}">
        <p14:creationId xmlns:p14="http://schemas.microsoft.com/office/powerpoint/2010/main" val="2208594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Overskrift og to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01616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Content Placeholder 2"/>
          <p:cNvSpPr>
            <a:spLocks noGrp="1"/>
          </p:cNvSpPr>
          <p:nvPr>
            <p:ph sz="half" idx="1"/>
          </p:nvPr>
        </p:nvSpPr>
        <p:spPr>
          <a:xfrm>
            <a:off x="503238" y="1700213"/>
            <a:ext cx="3975099" cy="45370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665663" y="1700213"/>
            <a:ext cx="3975100" cy="217487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0" name="Content Placeholder 9"/>
          <p:cNvSpPr>
            <a:spLocks noGrp="1"/>
          </p:cNvSpPr>
          <p:nvPr>
            <p:ph sz="quarter" idx="13"/>
          </p:nvPr>
        </p:nvSpPr>
        <p:spPr>
          <a:xfrm>
            <a:off x="4665662" y="4064000"/>
            <a:ext cx="3975100"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792061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 t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7"/>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45370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330296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fire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7" name="Content Placeholder 6"/>
          <p:cNvSpPr>
            <a:spLocks noGrp="1"/>
          </p:cNvSpPr>
          <p:nvPr>
            <p:ph sz="quarter" idx="13"/>
          </p:nvPr>
        </p:nvSpPr>
        <p:spPr>
          <a:xfrm>
            <a:off x="503238" y="1700213"/>
            <a:ext cx="3975100"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Content Placeholder 8"/>
          <p:cNvSpPr>
            <a:spLocks noGrp="1"/>
          </p:cNvSpPr>
          <p:nvPr>
            <p:ph sz="quarter" idx="14"/>
          </p:nvPr>
        </p:nvSpPr>
        <p:spPr>
          <a:xfrm>
            <a:off x="503238" y="4064000"/>
            <a:ext cx="3975099"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 name="Content Placeholder 10"/>
          <p:cNvSpPr>
            <a:spLocks noGrp="1"/>
          </p:cNvSpPr>
          <p:nvPr>
            <p:ph sz="quarter" idx="15"/>
          </p:nvPr>
        </p:nvSpPr>
        <p:spPr>
          <a:xfrm>
            <a:off x="4665662" y="1700213"/>
            <a:ext cx="3975101" cy="2174875"/>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8" name="Content Placeholder 7"/>
          <p:cNvSpPr>
            <a:spLocks noGrp="1"/>
          </p:cNvSpPr>
          <p:nvPr>
            <p:ph sz="quarter" idx="16"/>
          </p:nvPr>
        </p:nvSpPr>
        <p:spPr>
          <a:xfrm>
            <a:off x="4665662" y="4064000"/>
            <a:ext cx="3975101" cy="2173288"/>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2368432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304800"/>
            <a:ext cx="9144000" cy="5220816"/>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4910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k for at redigere titeltypografien i masteren</a:t>
            </a:r>
          </a:p>
        </p:txBody>
      </p:sp>
      <p:sp>
        <p:nvSpPr>
          <p:cNvPr id="7" name="Text Placeholder 6"/>
          <p:cNvSpPr>
            <a:spLocks noGrp="1"/>
          </p:cNvSpPr>
          <p:nvPr>
            <p:ph type="body" sz="quarter" idx="13"/>
          </p:nvPr>
        </p:nvSpPr>
        <p:spPr>
          <a:xfrm>
            <a:off x="503238" y="1700214"/>
            <a:ext cx="3975100" cy="4537074"/>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9" name="Picture Placeholder 8"/>
          <p:cNvSpPr>
            <a:spLocks noGrp="1"/>
          </p:cNvSpPr>
          <p:nvPr>
            <p:ph type="pic" sz="quarter" idx="14"/>
          </p:nvPr>
        </p:nvSpPr>
        <p:spPr>
          <a:xfrm>
            <a:off x="4665662" y="1700214"/>
            <a:ext cx="3975101" cy="3961034"/>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Tree>
    <p:extLst>
      <p:ext uri="{BB962C8B-B14F-4D97-AF65-F5344CB8AC3E}">
        <p14:creationId xmlns:p14="http://schemas.microsoft.com/office/powerpoint/2010/main" val="16800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endParaRPr lang="da-DK" noProof="0" dirty="0"/>
          </a:p>
        </p:txBody>
      </p:sp>
      <p:sp>
        <p:nvSpPr>
          <p:cNvPr id="7" name="Picture Placeholder 6"/>
          <p:cNvSpPr>
            <a:spLocks noGrp="1"/>
          </p:cNvSpPr>
          <p:nvPr>
            <p:ph type="pic" sz="quarter" idx="13"/>
          </p:nvPr>
        </p:nvSpPr>
        <p:spPr>
          <a:xfrm>
            <a:off x="503238" y="1700214"/>
            <a:ext cx="3975100" cy="3745010"/>
          </a:xfrm>
          <a:solidFill>
            <a:schemeClr val="bg1"/>
          </a:solidFill>
        </p:spPr>
        <p:txBody>
          <a:bodyPr tIns="684000" anchor="ctr" anchorCtr="0"/>
          <a:lstStyle>
            <a:lvl1pPr marL="0" indent="0" algn="ctr">
              <a:buNone/>
              <a:defRPr sz="1800"/>
            </a:lvl1pPr>
          </a:lstStyle>
          <a:p>
            <a:r>
              <a:rPr lang="da-DK" noProof="0"/>
              <a:t>Klik på ikonet for at tilføje et billede</a:t>
            </a:r>
            <a:endParaRPr lang="da-DK" noProof="0" dirty="0"/>
          </a:p>
        </p:txBody>
      </p:sp>
      <p:sp>
        <p:nvSpPr>
          <p:cNvPr id="9" name="Text Placeholder 8"/>
          <p:cNvSpPr>
            <a:spLocks noGrp="1"/>
          </p:cNvSpPr>
          <p:nvPr>
            <p:ph type="body" sz="quarter" idx="14"/>
          </p:nvPr>
        </p:nvSpPr>
        <p:spPr>
          <a:xfrm>
            <a:off x="4665662" y="1700214"/>
            <a:ext cx="3975101" cy="3889026"/>
          </a:xfrm>
        </p:spPr>
        <p:txBody>
          <a:bodyPr/>
          <a:lstStyle>
            <a:lvl1pPr>
              <a:defRPr sz="2000"/>
            </a:lvl1pPr>
            <a:lvl2pPr>
              <a:defRPr sz="1800"/>
            </a:lvl2pPr>
            <a:lvl3pPr>
              <a:defRPr sz="1600"/>
            </a:lvl3pPr>
            <a:lvl4pPr>
              <a:defRPr sz="1400"/>
            </a:lvl4pPr>
            <a:lvl5pPr>
              <a:defRPr sz="12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Tree>
    <p:extLst>
      <p:ext uri="{BB962C8B-B14F-4D97-AF65-F5344CB8AC3E}">
        <p14:creationId xmlns:p14="http://schemas.microsoft.com/office/powerpoint/2010/main" val="403719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ktangel 11"/>
          <p:cNvSpPr/>
          <p:nvPr userDrawn="1"/>
        </p:nvSpPr>
        <p:spPr>
          <a:xfrm>
            <a:off x="0" y="5102"/>
            <a:ext cx="9144000" cy="1524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026" name="Rectangle 2"/>
          <p:cNvSpPr>
            <a:spLocks noGrp="1" noChangeArrowheads="1"/>
          </p:cNvSpPr>
          <p:nvPr>
            <p:ph type="title"/>
          </p:nvPr>
        </p:nvSpPr>
        <p:spPr bwMode="auto">
          <a:xfrm>
            <a:off x="464326" y="584201"/>
            <a:ext cx="8176437"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titeltypografien i masteren</a:t>
            </a:r>
          </a:p>
        </p:txBody>
      </p:sp>
      <p:sp>
        <p:nvSpPr>
          <p:cNvPr id="1027" name="Rectangle 3"/>
          <p:cNvSpPr>
            <a:spLocks noGrp="1" noChangeArrowheads="1"/>
          </p:cNvSpPr>
          <p:nvPr>
            <p:ph type="body" idx="1"/>
          </p:nvPr>
        </p:nvSpPr>
        <p:spPr bwMode="auto">
          <a:xfrm>
            <a:off x="503238" y="1700213"/>
            <a:ext cx="8137525"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 name="Billede 3">
            <a:extLst>
              <a:ext uri="{FF2B5EF4-FFF2-40B4-BE49-F238E27FC236}">
                <a16:creationId xmlns:a16="http://schemas.microsoft.com/office/drawing/2014/main" id="{502E9491-2522-59DC-9C2A-9935FD1FC70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504056" y="5677001"/>
            <a:ext cx="6876256" cy="1044473"/>
          </a:xfrm>
          <a:prstGeom prst="rect">
            <a:avLst/>
          </a:prstGeom>
        </p:spPr>
      </p:pic>
      <p:pic>
        <p:nvPicPr>
          <p:cNvPr id="5" name="Billede 4">
            <a:extLst>
              <a:ext uri="{FF2B5EF4-FFF2-40B4-BE49-F238E27FC236}">
                <a16:creationId xmlns:a16="http://schemas.microsoft.com/office/drawing/2014/main" id="{91C299E8-6CC6-A87D-BE16-36DB0C90F80F}"/>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299893" y="6353803"/>
            <a:ext cx="1388542" cy="2713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781" r:id="rId4"/>
    <p:sldLayoutId id="2147483782" r:id="rId5"/>
    <p:sldLayoutId id="2147483783" r:id="rId6"/>
    <p:sldLayoutId id="2147483784" r:id="rId7"/>
    <p:sldLayoutId id="2147483785" r:id="rId8"/>
    <p:sldLayoutId id="2147483786" r:id="rId9"/>
    <p:sldLayoutId id="2147483780" r:id="rId10"/>
    <p:sldLayoutId id="2147483787" r:id="rId11"/>
    <p:sldLayoutId id="2147483664" r:id="rId12"/>
    <p:sldLayoutId id="2147483665" r:id="rId13"/>
  </p:sldLayoutIdLst>
  <p:txStyles>
    <p:titleStyle>
      <a:lvl1pPr algn="l" rtl="0" eaLnBrk="1" fontAlgn="base" hangingPunct="1">
        <a:lnSpc>
          <a:spcPct val="83000"/>
        </a:lnSpc>
        <a:spcBef>
          <a:spcPct val="0"/>
        </a:spcBef>
        <a:spcAft>
          <a:spcPct val="0"/>
        </a:spcAft>
        <a:defRPr sz="3600">
          <a:solidFill>
            <a:srgbClr val="7F7F7F"/>
          </a:solidFill>
          <a:latin typeface="+mj-lt"/>
          <a:ea typeface="+mj-ea"/>
          <a:cs typeface="+mj-cs"/>
        </a:defRPr>
      </a:lvl1pPr>
      <a:lvl2pPr algn="l" rtl="0" eaLnBrk="1" fontAlgn="base" hangingPunct="1">
        <a:spcBef>
          <a:spcPct val="0"/>
        </a:spcBef>
        <a:spcAft>
          <a:spcPct val="0"/>
        </a:spcAft>
        <a:defRPr sz="2800">
          <a:solidFill>
            <a:srgbClr val="214DA2"/>
          </a:solidFill>
          <a:latin typeface="Arial Unicode MS" pitchFamily="34" charset="-128"/>
        </a:defRPr>
      </a:lvl2pPr>
      <a:lvl3pPr algn="l" rtl="0" eaLnBrk="1" fontAlgn="base" hangingPunct="1">
        <a:spcBef>
          <a:spcPct val="0"/>
        </a:spcBef>
        <a:spcAft>
          <a:spcPct val="0"/>
        </a:spcAft>
        <a:defRPr sz="2800">
          <a:solidFill>
            <a:srgbClr val="214DA2"/>
          </a:solidFill>
          <a:latin typeface="Arial Unicode MS" pitchFamily="34" charset="-128"/>
        </a:defRPr>
      </a:lvl3pPr>
      <a:lvl4pPr algn="l" rtl="0" eaLnBrk="1" fontAlgn="base" hangingPunct="1">
        <a:spcBef>
          <a:spcPct val="0"/>
        </a:spcBef>
        <a:spcAft>
          <a:spcPct val="0"/>
        </a:spcAft>
        <a:defRPr sz="2800">
          <a:solidFill>
            <a:srgbClr val="214DA2"/>
          </a:solidFill>
          <a:latin typeface="Arial Unicode MS" pitchFamily="34" charset="-128"/>
        </a:defRPr>
      </a:lvl4pPr>
      <a:lvl5pPr algn="l" rtl="0" eaLnBrk="1" fontAlgn="base" hangingPunct="1">
        <a:spcBef>
          <a:spcPct val="0"/>
        </a:spcBef>
        <a:spcAft>
          <a:spcPct val="0"/>
        </a:spcAft>
        <a:defRPr sz="2800">
          <a:solidFill>
            <a:srgbClr val="214DA2"/>
          </a:solidFill>
          <a:latin typeface="Arial Unicode MS" pitchFamily="34" charset="-128"/>
        </a:defRPr>
      </a:lvl5pPr>
      <a:lvl6pPr marL="457200" algn="l" rtl="0" eaLnBrk="1" fontAlgn="base" hangingPunct="1">
        <a:spcBef>
          <a:spcPct val="0"/>
        </a:spcBef>
        <a:spcAft>
          <a:spcPct val="0"/>
        </a:spcAft>
        <a:defRPr sz="2800">
          <a:solidFill>
            <a:srgbClr val="214DA2"/>
          </a:solidFill>
          <a:latin typeface="Arial Unicode MS" pitchFamily="34" charset="-128"/>
        </a:defRPr>
      </a:lvl6pPr>
      <a:lvl7pPr marL="914400" algn="l" rtl="0" eaLnBrk="1" fontAlgn="base" hangingPunct="1">
        <a:spcBef>
          <a:spcPct val="0"/>
        </a:spcBef>
        <a:spcAft>
          <a:spcPct val="0"/>
        </a:spcAft>
        <a:defRPr sz="2800">
          <a:solidFill>
            <a:srgbClr val="214DA2"/>
          </a:solidFill>
          <a:latin typeface="Arial Unicode MS" pitchFamily="34" charset="-128"/>
        </a:defRPr>
      </a:lvl7pPr>
      <a:lvl8pPr marL="1371600" algn="l" rtl="0" eaLnBrk="1" fontAlgn="base" hangingPunct="1">
        <a:spcBef>
          <a:spcPct val="0"/>
        </a:spcBef>
        <a:spcAft>
          <a:spcPct val="0"/>
        </a:spcAft>
        <a:defRPr sz="2800">
          <a:solidFill>
            <a:srgbClr val="214DA2"/>
          </a:solidFill>
          <a:latin typeface="Arial Unicode MS" pitchFamily="34" charset="-128"/>
        </a:defRPr>
      </a:lvl8pPr>
      <a:lvl9pPr marL="1828800" algn="l" rtl="0" eaLnBrk="1" fontAlgn="base" hangingPunct="1">
        <a:spcBef>
          <a:spcPct val="0"/>
        </a:spcBef>
        <a:spcAft>
          <a:spcPct val="0"/>
        </a:spcAft>
        <a:defRPr sz="2800">
          <a:solidFill>
            <a:srgbClr val="214DA2"/>
          </a:solidFill>
          <a:latin typeface="Arial Unicode MS" pitchFamily="34" charset="-128"/>
        </a:defRPr>
      </a:lvl9pPr>
    </p:titleStyle>
    <p:bodyStyle>
      <a:lvl1pPr marL="324000" indent="-324000" algn="l" rtl="0" eaLnBrk="1" fontAlgn="base" hangingPunct="1">
        <a:spcBef>
          <a:spcPct val="20000"/>
        </a:spcBef>
        <a:spcAft>
          <a:spcPct val="0"/>
        </a:spcAft>
        <a:buChar char="•"/>
        <a:defRPr sz="2000" i="1">
          <a:solidFill>
            <a:schemeClr val="tx1"/>
          </a:solidFill>
          <a:latin typeface="+mn-lt"/>
          <a:ea typeface="+mn-ea"/>
          <a:cs typeface="+mn-cs"/>
        </a:defRPr>
      </a:lvl1pPr>
      <a:lvl2pPr marL="640800" indent="-284400" algn="l" rtl="0" eaLnBrk="1" fontAlgn="base" hangingPunct="1">
        <a:spcBef>
          <a:spcPct val="20000"/>
        </a:spcBef>
        <a:spcAft>
          <a:spcPct val="0"/>
        </a:spcAft>
        <a:buChar char="–"/>
        <a:defRPr sz="1800" i="1">
          <a:solidFill>
            <a:schemeClr val="tx1"/>
          </a:solidFill>
          <a:latin typeface="+mn-lt"/>
        </a:defRPr>
      </a:lvl2pPr>
      <a:lvl3pPr marL="871200" indent="-228600" algn="l" rtl="0" eaLnBrk="1" fontAlgn="base" hangingPunct="1">
        <a:spcBef>
          <a:spcPct val="20000"/>
        </a:spcBef>
        <a:spcAft>
          <a:spcPct val="0"/>
        </a:spcAft>
        <a:buChar char="•"/>
        <a:defRPr sz="1600" i="1">
          <a:solidFill>
            <a:schemeClr val="tx1"/>
          </a:solidFill>
          <a:latin typeface="+mn-lt"/>
        </a:defRPr>
      </a:lvl3pPr>
      <a:lvl4pPr marL="1126800" indent="-228600" algn="l" rtl="0" eaLnBrk="1" fontAlgn="base" hangingPunct="1">
        <a:spcBef>
          <a:spcPct val="20000"/>
        </a:spcBef>
        <a:spcAft>
          <a:spcPct val="0"/>
        </a:spcAft>
        <a:buChar char="–"/>
        <a:defRPr sz="1400" i="1">
          <a:solidFill>
            <a:schemeClr val="tx1"/>
          </a:solidFill>
          <a:latin typeface="+mn-lt"/>
        </a:defRPr>
      </a:lvl4pPr>
      <a:lvl5pPr marL="1357200" indent="-228600" algn="l" rtl="0" eaLnBrk="1" fontAlgn="base" hangingPunct="1">
        <a:spcBef>
          <a:spcPct val="20000"/>
        </a:spcBef>
        <a:spcAft>
          <a:spcPct val="0"/>
        </a:spcAft>
        <a:buChar char="•"/>
        <a:defRPr sz="1200" i="1">
          <a:solidFill>
            <a:schemeClr val="tx1"/>
          </a:solidFill>
          <a:latin typeface="+mn-lt"/>
        </a:defRPr>
      </a:lvl5pPr>
      <a:lvl6pPr marL="1357200" indent="-228600" algn="l" rtl="0" eaLnBrk="1" fontAlgn="base" hangingPunct="1">
        <a:spcBef>
          <a:spcPct val="20000"/>
        </a:spcBef>
        <a:spcAft>
          <a:spcPct val="0"/>
        </a:spcAft>
        <a:buChar char="•"/>
        <a:defRPr sz="1200" i="1">
          <a:solidFill>
            <a:schemeClr val="tx1"/>
          </a:solidFill>
          <a:latin typeface="+mn-lt"/>
        </a:defRPr>
      </a:lvl6pPr>
      <a:lvl7pPr marL="1357200" indent="-228600" algn="l" rtl="0" eaLnBrk="1" fontAlgn="base" hangingPunct="1">
        <a:spcBef>
          <a:spcPct val="20000"/>
        </a:spcBef>
        <a:spcAft>
          <a:spcPct val="0"/>
        </a:spcAft>
        <a:buChar char="•"/>
        <a:defRPr sz="1200" i="1">
          <a:solidFill>
            <a:schemeClr val="tx1"/>
          </a:solidFill>
          <a:latin typeface="+mn-lt"/>
        </a:defRPr>
      </a:lvl7pPr>
      <a:lvl8pPr marL="1357200" indent="-228600" algn="l" rtl="0" eaLnBrk="1" fontAlgn="base" hangingPunct="1">
        <a:spcBef>
          <a:spcPct val="20000"/>
        </a:spcBef>
        <a:spcAft>
          <a:spcPct val="0"/>
        </a:spcAft>
        <a:buChar char="•"/>
        <a:defRPr sz="1200" i="1">
          <a:solidFill>
            <a:schemeClr val="tx1"/>
          </a:solidFill>
          <a:latin typeface="+mn-lt"/>
        </a:defRPr>
      </a:lvl8pPr>
      <a:lvl9pPr marL="1357200" indent="-228600" algn="l" rtl="0" eaLnBrk="1" fontAlgn="base" hangingPunct="1">
        <a:spcBef>
          <a:spcPct val="20000"/>
        </a:spcBef>
        <a:spcAft>
          <a:spcPct val="0"/>
        </a:spcAft>
        <a:buChar char="•"/>
        <a:defRPr sz="1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3A017-FC10-999E-E292-230EBDC202D0}"/>
              </a:ext>
            </a:extLst>
          </p:cNvPr>
          <p:cNvSpPr>
            <a:spLocks noGrp="1"/>
          </p:cNvSpPr>
          <p:nvPr>
            <p:ph type="title"/>
          </p:nvPr>
        </p:nvSpPr>
        <p:spPr/>
        <p:txBody>
          <a:bodyPr/>
          <a:lstStyle/>
          <a:p>
            <a:r>
              <a:rPr lang="da-DK" dirty="0"/>
              <a:t>Program</a:t>
            </a:r>
          </a:p>
        </p:txBody>
      </p:sp>
      <p:sp>
        <p:nvSpPr>
          <p:cNvPr id="3" name="Pladsholder til indhold 2">
            <a:extLst>
              <a:ext uri="{FF2B5EF4-FFF2-40B4-BE49-F238E27FC236}">
                <a16:creationId xmlns:a16="http://schemas.microsoft.com/office/drawing/2014/main" id="{04F0C63D-7E15-9B59-D338-D3EEFCD6568E}"/>
              </a:ext>
            </a:extLst>
          </p:cNvPr>
          <p:cNvSpPr>
            <a:spLocks noGrp="1"/>
          </p:cNvSpPr>
          <p:nvPr>
            <p:ph idx="1"/>
          </p:nvPr>
        </p:nvSpPr>
        <p:spPr/>
        <p:txBody>
          <a:bodyPr/>
          <a:lstStyle/>
          <a:p>
            <a:pPr marL="0" indent="0">
              <a:buNone/>
            </a:pPr>
            <a:r>
              <a:rPr lang="da-DK" sz="1600" dirty="0"/>
              <a:t>Kl. 17 - 	Velkomst </a:t>
            </a:r>
          </a:p>
          <a:p>
            <a:pPr marL="0" indent="0">
              <a:buNone/>
            </a:pPr>
            <a:r>
              <a:rPr lang="da-DK" sz="1600" dirty="0"/>
              <a:t>	ved Kultur- og Fritidsudvalgsforkvinde Hediye Temiz</a:t>
            </a:r>
          </a:p>
          <a:p>
            <a:pPr marL="0" indent="0">
              <a:buNone/>
            </a:pPr>
            <a:r>
              <a:rPr lang="da-DK" sz="1600" dirty="0"/>
              <a:t>Kl. 17.15 	Forlængelse af partnerskabsaftale med DGI Midt- og Vestsjælland</a:t>
            </a:r>
          </a:p>
          <a:p>
            <a:pPr marL="0" indent="0">
              <a:buNone/>
            </a:pPr>
            <a:r>
              <a:rPr lang="da-DK" sz="1600" dirty="0"/>
              <a:t>	Introduktion ved Anne Grethe, </a:t>
            </a:r>
            <a:r>
              <a:rPr lang="da-DK" sz="1600" dirty="0" err="1"/>
              <a:t>Forperson</a:t>
            </a:r>
            <a:endParaRPr lang="da-DK" sz="1600" dirty="0"/>
          </a:p>
          <a:p>
            <a:pPr marL="0" indent="0">
              <a:buNone/>
            </a:pPr>
            <a:r>
              <a:rPr lang="da-DK" sz="1600" dirty="0"/>
              <a:t>	Indhold i aftalen ved Idrætskonsulent Thor Storgaard</a:t>
            </a:r>
          </a:p>
          <a:p>
            <a:pPr marL="0" indent="0">
              <a:buNone/>
            </a:pPr>
            <a:r>
              <a:rPr lang="da-DK" sz="1600" dirty="0"/>
              <a:t>Kl. 17.45 	Medlemstal </a:t>
            </a:r>
          </a:p>
          <a:p>
            <a:pPr marL="0" indent="0">
              <a:buNone/>
            </a:pPr>
            <a:r>
              <a:rPr lang="da-DK" sz="1600" dirty="0"/>
              <a:t>	Ved Idrætskonsulent Thor Storgaard</a:t>
            </a:r>
          </a:p>
          <a:p>
            <a:pPr marL="0" indent="0">
              <a:buNone/>
            </a:pPr>
            <a:r>
              <a:rPr lang="da-DK" sz="1600" dirty="0"/>
              <a:t>Kl. 18.15- 19 Aftensmad</a:t>
            </a:r>
          </a:p>
          <a:p>
            <a:pPr marL="0" indent="0">
              <a:buNone/>
            </a:pPr>
            <a:r>
              <a:rPr lang="da-DK" sz="1600" dirty="0"/>
              <a:t>Kl. 19-20.30 Workshop </a:t>
            </a:r>
          </a:p>
          <a:p>
            <a:pPr marL="0" indent="0">
              <a:buNone/>
            </a:pPr>
            <a:r>
              <a:rPr lang="da-DK" sz="1600" dirty="0"/>
              <a:t>	Workshop 1 – Sådan er vi sammen</a:t>
            </a:r>
          </a:p>
          <a:p>
            <a:pPr marL="0" indent="0">
              <a:buNone/>
            </a:pPr>
            <a:r>
              <a:rPr lang="da-DK" sz="1600" dirty="0"/>
              <a:t>	Workshop 2 – Plads til alle </a:t>
            </a:r>
          </a:p>
          <a:p>
            <a:pPr marL="0" indent="0">
              <a:buNone/>
            </a:pPr>
            <a:r>
              <a:rPr lang="da-DK" sz="1600" dirty="0"/>
              <a:t>	Workshop 3 – Idræt for de små (0-6 år)</a:t>
            </a:r>
          </a:p>
          <a:p>
            <a:pPr marL="0" indent="0">
              <a:buNone/>
            </a:pPr>
            <a:r>
              <a:rPr lang="da-DK" sz="1600" dirty="0"/>
              <a:t>Kl. 20.30 fælles afslutning og oprydning. </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413379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30A81-0473-4C2D-9FD5-390D3BD5CB6E}"/>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FDB9EA6-016E-411A-F554-CC4CC968EBD8}"/>
              </a:ext>
            </a:extLst>
          </p:cNvPr>
          <p:cNvSpPr>
            <a:spLocks noGrp="1"/>
          </p:cNvSpPr>
          <p:nvPr>
            <p:ph idx="1"/>
          </p:nvPr>
        </p:nvSpPr>
        <p:spPr/>
        <p:txBody>
          <a:bodyPr/>
          <a:lstStyle/>
          <a:p>
            <a:r>
              <a:rPr lang="da-DK" dirty="0"/>
              <a:t>AIF Svømning har tidligere kun indberettet det aktuelle medlemstal til CFR. Det forklarer stigningen for AIF Svømning fra 2023 til 2024. </a:t>
            </a:r>
          </a:p>
          <a:p>
            <a:r>
              <a:rPr lang="da-DK" dirty="0"/>
              <a:t>Forskellen </a:t>
            </a:r>
            <a:r>
              <a:rPr lang="da-DK"/>
              <a:t>i indberetning.</a:t>
            </a:r>
            <a:endParaRPr lang="da-DK" dirty="0"/>
          </a:p>
          <a:p>
            <a:endParaRPr lang="da-DK" dirty="0"/>
          </a:p>
        </p:txBody>
      </p:sp>
      <p:pic>
        <p:nvPicPr>
          <p:cNvPr id="5" name="Billede 4">
            <a:extLst>
              <a:ext uri="{FF2B5EF4-FFF2-40B4-BE49-F238E27FC236}">
                <a16:creationId xmlns:a16="http://schemas.microsoft.com/office/drawing/2014/main" id="{B9070688-9B7F-38E2-227D-825F2D510599}"/>
              </a:ext>
            </a:extLst>
          </p:cNvPr>
          <p:cNvPicPr>
            <a:picLocks noChangeAspect="1"/>
          </p:cNvPicPr>
          <p:nvPr/>
        </p:nvPicPr>
        <p:blipFill>
          <a:blip r:embed="rId2"/>
          <a:srcRect l="68112" t="39983" r="13776" b="7160"/>
          <a:stretch/>
        </p:blipFill>
        <p:spPr>
          <a:xfrm>
            <a:off x="503237" y="3068960"/>
            <a:ext cx="3352062" cy="3056963"/>
          </a:xfrm>
          <a:prstGeom prst="rect">
            <a:avLst/>
          </a:prstGeom>
        </p:spPr>
      </p:pic>
      <p:pic>
        <p:nvPicPr>
          <p:cNvPr id="9" name="Billede 8">
            <a:extLst>
              <a:ext uri="{FF2B5EF4-FFF2-40B4-BE49-F238E27FC236}">
                <a16:creationId xmlns:a16="http://schemas.microsoft.com/office/drawing/2014/main" id="{09376FC9-A3D6-65C1-16FE-10ADA72F4E98}"/>
              </a:ext>
            </a:extLst>
          </p:cNvPr>
          <p:cNvPicPr>
            <a:picLocks noChangeAspect="1"/>
          </p:cNvPicPr>
          <p:nvPr/>
        </p:nvPicPr>
        <p:blipFill>
          <a:blip r:embed="rId3"/>
          <a:srcRect l="57838" t="44960" r="20863" b="37400"/>
          <a:stretch/>
        </p:blipFill>
        <p:spPr>
          <a:xfrm>
            <a:off x="3884234" y="3429000"/>
            <a:ext cx="4729871" cy="1224136"/>
          </a:xfrm>
          <a:prstGeom prst="rect">
            <a:avLst/>
          </a:prstGeom>
        </p:spPr>
      </p:pic>
    </p:spTree>
    <p:extLst>
      <p:ext uri="{BB962C8B-B14F-4D97-AF65-F5344CB8AC3E}">
        <p14:creationId xmlns:p14="http://schemas.microsoft.com/office/powerpoint/2010/main" val="76059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EB4CA-3E14-E185-8D70-F2AC1CD262D9}"/>
              </a:ext>
            </a:extLst>
          </p:cNvPr>
          <p:cNvSpPr>
            <a:spLocks noGrp="1"/>
          </p:cNvSpPr>
          <p:nvPr>
            <p:ph type="title"/>
          </p:nvPr>
        </p:nvSpPr>
        <p:spPr/>
        <p:txBody>
          <a:bodyPr/>
          <a:lstStyle/>
          <a:p>
            <a:r>
              <a:rPr lang="da-DK" dirty="0"/>
              <a:t>Udvikling 0-24 år</a:t>
            </a:r>
          </a:p>
        </p:txBody>
      </p:sp>
      <p:pic>
        <p:nvPicPr>
          <p:cNvPr id="5" name="Pladsholder til indhold 4">
            <a:extLst>
              <a:ext uri="{FF2B5EF4-FFF2-40B4-BE49-F238E27FC236}">
                <a16:creationId xmlns:a16="http://schemas.microsoft.com/office/drawing/2014/main" id="{23FE568C-25AA-F445-0463-C9998C5D16EB}"/>
              </a:ext>
            </a:extLst>
          </p:cNvPr>
          <p:cNvPicPr>
            <a:picLocks noGrp="1" noChangeAspect="1"/>
          </p:cNvPicPr>
          <p:nvPr>
            <p:ph idx="1"/>
          </p:nvPr>
        </p:nvPicPr>
        <p:blipFill rotWithShape="1">
          <a:blip r:embed="rId2"/>
          <a:srcRect l="55309" t="19344" r="4871" b="4201"/>
          <a:stretch/>
        </p:blipFill>
        <p:spPr>
          <a:xfrm>
            <a:off x="971600" y="1429470"/>
            <a:ext cx="6665100" cy="3999060"/>
          </a:xfrm>
        </p:spPr>
      </p:pic>
    </p:spTree>
    <p:extLst>
      <p:ext uri="{BB962C8B-B14F-4D97-AF65-F5344CB8AC3E}">
        <p14:creationId xmlns:p14="http://schemas.microsoft.com/office/powerpoint/2010/main" val="372304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Overordnet medlemstal </a:t>
            </a:r>
          </a:p>
        </p:txBody>
      </p:sp>
      <p:graphicFrame>
        <p:nvGraphicFramePr>
          <p:cNvPr id="4" name="Pladsholder til indhold 3">
            <a:extLst>
              <a:ext uri="{FF2B5EF4-FFF2-40B4-BE49-F238E27FC236}">
                <a16:creationId xmlns:a16="http://schemas.microsoft.com/office/drawing/2014/main" id="{63836D4C-8F1F-9C0B-5619-D78C7E518FC5}"/>
              </a:ext>
            </a:extLst>
          </p:cNvPr>
          <p:cNvGraphicFramePr>
            <a:graphicFrameLocks noGrp="1"/>
          </p:cNvGraphicFramePr>
          <p:nvPr>
            <p:ph idx="1"/>
            <p:extLst>
              <p:ext uri="{D42A27DB-BD31-4B8C-83A1-F6EECF244321}">
                <p14:modId xmlns:p14="http://schemas.microsoft.com/office/powerpoint/2010/main" val="3141815042"/>
              </p:ext>
            </p:extLst>
          </p:nvPr>
        </p:nvGraphicFramePr>
        <p:xfrm>
          <a:off x="1259632" y="1844824"/>
          <a:ext cx="6840760" cy="3504313"/>
        </p:xfrm>
        <a:graphic>
          <a:graphicData uri="http://schemas.openxmlformats.org/drawingml/2006/table">
            <a:tbl>
              <a:tblPr>
                <a:tableStyleId>{3C2FFA5D-87B4-456A-9821-1D502468CF0F}</a:tableStyleId>
              </a:tblPr>
              <a:tblGrid>
                <a:gridCol w="1710190">
                  <a:extLst>
                    <a:ext uri="{9D8B030D-6E8A-4147-A177-3AD203B41FA5}">
                      <a16:colId xmlns:a16="http://schemas.microsoft.com/office/drawing/2014/main" val="521576915"/>
                    </a:ext>
                  </a:extLst>
                </a:gridCol>
                <a:gridCol w="1710190">
                  <a:extLst>
                    <a:ext uri="{9D8B030D-6E8A-4147-A177-3AD203B41FA5}">
                      <a16:colId xmlns:a16="http://schemas.microsoft.com/office/drawing/2014/main" val="2268421188"/>
                    </a:ext>
                  </a:extLst>
                </a:gridCol>
                <a:gridCol w="1710190">
                  <a:extLst>
                    <a:ext uri="{9D8B030D-6E8A-4147-A177-3AD203B41FA5}">
                      <a16:colId xmlns:a16="http://schemas.microsoft.com/office/drawing/2014/main" val="2145490566"/>
                    </a:ext>
                  </a:extLst>
                </a:gridCol>
                <a:gridCol w="1710190">
                  <a:extLst>
                    <a:ext uri="{9D8B030D-6E8A-4147-A177-3AD203B41FA5}">
                      <a16:colId xmlns:a16="http://schemas.microsoft.com/office/drawing/2014/main" val="502446965"/>
                    </a:ext>
                  </a:extLst>
                </a:gridCol>
              </a:tblGrid>
              <a:tr h="644176">
                <a:tc>
                  <a:txBody>
                    <a:bodyPr/>
                    <a:lstStyle/>
                    <a:p>
                      <a:r>
                        <a:rPr lang="da-DK" sz="700"/>
                        <a:t> </a:t>
                      </a:r>
                    </a:p>
                  </a:txBody>
                  <a:tcPr marL="33361" marR="33361" marT="16680" marB="16680" anchor="ctr"/>
                </a:tc>
                <a:tc>
                  <a:txBody>
                    <a:bodyPr/>
                    <a:lstStyle/>
                    <a:p>
                      <a:r>
                        <a:rPr lang="da-DK" sz="700" dirty="0"/>
                        <a:t>2023</a:t>
                      </a:r>
                    </a:p>
                  </a:txBody>
                  <a:tcPr marL="33361" marR="33361" marT="16680" marB="16680" anchor="ctr"/>
                </a:tc>
                <a:tc>
                  <a:txBody>
                    <a:bodyPr/>
                    <a:lstStyle/>
                    <a:p>
                      <a:r>
                        <a:rPr lang="da-DK" sz="700"/>
                        <a:t>2024</a:t>
                      </a:r>
                    </a:p>
                  </a:txBody>
                  <a:tcPr marL="33361" marR="33361" marT="16680" marB="16680" anchor="ctr"/>
                </a:tc>
                <a:tc>
                  <a:txBody>
                    <a:bodyPr/>
                    <a:lstStyle/>
                    <a:p>
                      <a:r>
                        <a:rPr lang="da-DK" sz="700" dirty="0"/>
                        <a:t>% medlemstætheden 2024 (2023)</a:t>
                      </a:r>
                    </a:p>
                  </a:txBody>
                  <a:tcPr marL="33361" marR="33361" marT="16680" marB="16680" anchor="ctr"/>
                </a:tc>
                <a:extLst>
                  <a:ext uri="{0D108BD9-81ED-4DB2-BD59-A6C34878D82A}">
                    <a16:rowId xmlns:a16="http://schemas.microsoft.com/office/drawing/2014/main" val="4088495616"/>
                  </a:ext>
                </a:extLst>
              </a:tr>
              <a:tr h="334971">
                <a:tc>
                  <a:txBody>
                    <a:bodyPr/>
                    <a:lstStyle/>
                    <a:p>
                      <a:r>
                        <a:rPr lang="da-DK" sz="700"/>
                        <a:t>Alle aldersgrupper</a:t>
                      </a:r>
                    </a:p>
                  </a:txBody>
                  <a:tcPr marL="33361" marR="33361" marT="16680" marB="16680" anchor="ctr"/>
                </a:tc>
                <a:tc>
                  <a:txBody>
                    <a:bodyPr/>
                    <a:lstStyle/>
                    <a:p>
                      <a:r>
                        <a:rPr lang="da-DK" sz="700"/>
                        <a:t>6863</a:t>
                      </a:r>
                    </a:p>
                  </a:txBody>
                  <a:tcPr marL="33361" marR="33361" marT="16680" marB="16680" anchor="ctr"/>
                </a:tc>
                <a:tc>
                  <a:txBody>
                    <a:bodyPr/>
                    <a:lstStyle/>
                    <a:p>
                      <a:r>
                        <a:rPr lang="da-DK" sz="700"/>
                        <a:t>7590</a:t>
                      </a:r>
                    </a:p>
                  </a:txBody>
                  <a:tcPr marL="33361" marR="33361" marT="16680" marB="16680" anchor="ctr"/>
                </a:tc>
                <a:tc>
                  <a:txBody>
                    <a:bodyPr/>
                    <a:lstStyle/>
                    <a:p>
                      <a:r>
                        <a:rPr lang="da-DK" sz="700" dirty="0">
                          <a:solidFill>
                            <a:srgbClr val="2DC26B"/>
                          </a:solidFill>
                          <a:effectLst/>
                        </a:rPr>
                        <a:t>27 % (24,8%)</a:t>
                      </a:r>
                      <a:endParaRPr lang="da-DK" sz="700" dirty="0"/>
                    </a:p>
                  </a:txBody>
                  <a:tcPr marL="33361" marR="33361" marT="16680" marB="16680" anchor="ctr"/>
                </a:tc>
                <a:extLst>
                  <a:ext uri="{0D108BD9-81ED-4DB2-BD59-A6C34878D82A}">
                    <a16:rowId xmlns:a16="http://schemas.microsoft.com/office/drawing/2014/main" val="4171150621"/>
                  </a:ext>
                </a:extLst>
              </a:tr>
              <a:tr h="334971">
                <a:tc>
                  <a:txBody>
                    <a:bodyPr/>
                    <a:lstStyle/>
                    <a:p>
                      <a:r>
                        <a:rPr lang="da-DK" sz="700"/>
                        <a:t>0-6 år</a:t>
                      </a:r>
                    </a:p>
                  </a:txBody>
                  <a:tcPr marL="33361" marR="33361" marT="16680" marB="16680" anchor="ctr"/>
                </a:tc>
                <a:tc>
                  <a:txBody>
                    <a:bodyPr/>
                    <a:lstStyle/>
                    <a:p>
                      <a:r>
                        <a:rPr lang="da-DK" sz="700"/>
                        <a:t>405</a:t>
                      </a:r>
                    </a:p>
                  </a:txBody>
                  <a:tcPr marL="33361" marR="33361" marT="16680" marB="16680" anchor="ctr"/>
                </a:tc>
                <a:tc>
                  <a:txBody>
                    <a:bodyPr/>
                    <a:lstStyle/>
                    <a:p>
                      <a:r>
                        <a:rPr lang="da-DK" sz="700"/>
                        <a:t>505</a:t>
                      </a:r>
                    </a:p>
                  </a:txBody>
                  <a:tcPr marL="33361" marR="33361" marT="16680" marB="16680" anchor="ctr"/>
                </a:tc>
                <a:tc>
                  <a:txBody>
                    <a:bodyPr/>
                    <a:lstStyle/>
                    <a:p>
                      <a:r>
                        <a:rPr lang="da-DK" sz="700">
                          <a:solidFill>
                            <a:srgbClr val="2DC26B"/>
                          </a:solidFill>
                          <a:effectLst/>
                        </a:rPr>
                        <a:t>24,8% (20,1%)</a:t>
                      </a:r>
                      <a:endParaRPr lang="da-DK" sz="700"/>
                    </a:p>
                  </a:txBody>
                  <a:tcPr marL="33361" marR="33361" marT="16680" marB="16680" anchor="ctr"/>
                </a:tc>
                <a:extLst>
                  <a:ext uri="{0D108BD9-81ED-4DB2-BD59-A6C34878D82A}">
                    <a16:rowId xmlns:a16="http://schemas.microsoft.com/office/drawing/2014/main" val="2400081778"/>
                  </a:ext>
                </a:extLst>
              </a:tr>
              <a:tr h="257670">
                <a:tc>
                  <a:txBody>
                    <a:bodyPr/>
                    <a:lstStyle/>
                    <a:p>
                      <a:r>
                        <a:rPr lang="da-DK" sz="700"/>
                        <a:t>7- 12 år</a:t>
                      </a:r>
                    </a:p>
                  </a:txBody>
                  <a:tcPr marL="33361" marR="33361" marT="16680" marB="16680" anchor="ctr"/>
                </a:tc>
                <a:tc>
                  <a:txBody>
                    <a:bodyPr/>
                    <a:lstStyle/>
                    <a:p>
                      <a:r>
                        <a:rPr lang="da-DK" sz="700"/>
                        <a:t>1247</a:t>
                      </a:r>
                    </a:p>
                  </a:txBody>
                  <a:tcPr marL="33361" marR="33361" marT="16680" marB="16680" anchor="ctr"/>
                </a:tc>
                <a:tc>
                  <a:txBody>
                    <a:bodyPr/>
                    <a:lstStyle/>
                    <a:p>
                      <a:r>
                        <a:rPr lang="da-DK" sz="700"/>
                        <a:t>1520</a:t>
                      </a:r>
                    </a:p>
                  </a:txBody>
                  <a:tcPr marL="33361" marR="33361" marT="16680" marB="16680" anchor="ctr"/>
                </a:tc>
                <a:tc>
                  <a:txBody>
                    <a:bodyPr/>
                    <a:lstStyle/>
                    <a:p>
                      <a:r>
                        <a:rPr lang="da-DK" sz="700">
                          <a:solidFill>
                            <a:srgbClr val="2DC26B"/>
                          </a:solidFill>
                          <a:effectLst/>
                        </a:rPr>
                        <a:t>77% (61,6%)</a:t>
                      </a:r>
                      <a:endParaRPr lang="da-DK" sz="700"/>
                    </a:p>
                  </a:txBody>
                  <a:tcPr marL="33361" marR="33361" marT="16680" marB="16680" anchor="ctr"/>
                </a:tc>
                <a:extLst>
                  <a:ext uri="{0D108BD9-81ED-4DB2-BD59-A6C34878D82A}">
                    <a16:rowId xmlns:a16="http://schemas.microsoft.com/office/drawing/2014/main" val="3782611656"/>
                  </a:ext>
                </a:extLst>
              </a:tr>
              <a:tr h="334971">
                <a:tc>
                  <a:txBody>
                    <a:bodyPr/>
                    <a:lstStyle/>
                    <a:p>
                      <a:r>
                        <a:rPr lang="da-DK" sz="700"/>
                        <a:t>13-18 år</a:t>
                      </a:r>
                    </a:p>
                  </a:txBody>
                  <a:tcPr marL="33361" marR="33361" marT="16680" marB="16680" anchor="ctr"/>
                </a:tc>
                <a:tc>
                  <a:txBody>
                    <a:bodyPr/>
                    <a:lstStyle/>
                    <a:p>
                      <a:r>
                        <a:rPr lang="da-DK" sz="700"/>
                        <a:t>772</a:t>
                      </a:r>
                    </a:p>
                  </a:txBody>
                  <a:tcPr marL="33361" marR="33361" marT="16680" marB="16680" anchor="ctr"/>
                </a:tc>
                <a:tc>
                  <a:txBody>
                    <a:bodyPr/>
                    <a:lstStyle/>
                    <a:p>
                      <a:r>
                        <a:rPr lang="da-DK" sz="700"/>
                        <a:t>867</a:t>
                      </a:r>
                    </a:p>
                  </a:txBody>
                  <a:tcPr marL="33361" marR="33361" marT="16680" marB="16680" anchor="ctr"/>
                </a:tc>
                <a:tc>
                  <a:txBody>
                    <a:bodyPr/>
                    <a:lstStyle/>
                    <a:p>
                      <a:r>
                        <a:rPr lang="da-DK" sz="700">
                          <a:solidFill>
                            <a:srgbClr val="2DC26B"/>
                          </a:solidFill>
                          <a:effectLst/>
                        </a:rPr>
                        <a:t>40,2 % (35,4%)</a:t>
                      </a:r>
                      <a:endParaRPr lang="da-DK" sz="700"/>
                    </a:p>
                  </a:txBody>
                  <a:tcPr marL="33361" marR="33361" marT="16680" marB="16680" anchor="ctr"/>
                </a:tc>
                <a:extLst>
                  <a:ext uri="{0D108BD9-81ED-4DB2-BD59-A6C34878D82A}">
                    <a16:rowId xmlns:a16="http://schemas.microsoft.com/office/drawing/2014/main" val="249764727"/>
                  </a:ext>
                </a:extLst>
              </a:tr>
              <a:tr h="257670">
                <a:tc>
                  <a:txBody>
                    <a:bodyPr/>
                    <a:lstStyle/>
                    <a:p>
                      <a:r>
                        <a:rPr lang="da-DK" sz="700"/>
                        <a:t>19-24 år</a:t>
                      </a:r>
                    </a:p>
                  </a:txBody>
                  <a:tcPr marL="33361" marR="33361" marT="16680" marB="16680" anchor="ctr"/>
                </a:tc>
                <a:tc>
                  <a:txBody>
                    <a:bodyPr/>
                    <a:lstStyle/>
                    <a:p>
                      <a:r>
                        <a:rPr lang="da-DK" sz="700"/>
                        <a:t>454</a:t>
                      </a:r>
                    </a:p>
                  </a:txBody>
                  <a:tcPr marL="33361" marR="33361" marT="16680" marB="16680" anchor="ctr"/>
                </a:tc>
                <a:tc>
                  <a:txBody>
                    <a:bodyPr/>
                    <a:lstStyle/>
                    <a:p>
                      <a:r>
                        <a:rPr lang="da-DK" sz="700"/>
                        <a:t>553</a:t>
                      </a:r>
                    </a:p>
                  </a:txBody>
                  <a:tcPr marL="33361" marR="33361" marT="16680" marB="16680" anchor="ctr"/>
                </a:tc>
                <a:tc>
                  <a:txBody>
                    <a:bodyPr/>
                    <a:lstStyle/>
                    <a:p>
                      <a:r>
                        <a:rPr lang="da-DK" sz="700">
                          <a:solidFill>
                            <a:srgbClr val="2DC26B"/>
                          </a:solidFill>
                          <a:effectLst/>
                        </a:rPr>
                        <a:t>22,1 % (19%)</a:t>
                      </a:r>
                      <a:endParaRPr lang="da-DK" sz="700"/>
                    </a:p>
                  </a:txBody>
                  <a:tcPr marL="33361" marR="33361" marT="16680" marB="16680" anchor="ctr"/>
                </a:tc>
                <a:extLst>
                  <a:ext uri="{0D108BD9-81ED-4DB2-BD59-A6C34878D82A}">
                    <a16:rowId xmlns:a16="http://schemas.microsoft.com/office/drawing/2014/main" val="1921151051"/>
                  </a:ext>
                </a:extLst>
              </a:tr>
              <a:tr h="334971">
                <a:tc>
                  <a:txBody>
                    <a:bodyPr/>
                    <a:lstStyle/>
                    <a:p>
                      <a:r>
                        <a:rPr lang="da-DK" sz="700"/>
                        <a:t>25-39 år</a:t>
                      </a:r>
                    </a:p>
                  </a:txBody>
                  <a:tcPr marL="33361" marR="33361" marT="16680" marB="16680" anchor="ctr"/>
                </a:tc>
                <a:tc>
                  <a:txBody>
                    <a:bodyPr/>
                    <a:lstStyle/>
                    <a:p>
                      <a:r>
                        <a:rPr lang="da-DK" sz="700"/>
                        <a:t>1055</a:t>
                      </a:r>
                    </a:p>
                  </a:txBody>
                  <a:tcPr marL="33361" marR="33361" marT="16680" marB="16680" anchor="ctr"/>
                </a:tc>
                <a:tc>
                  <a:txBody>
                    <a:bodyPr/>
                    <a:lstStyle/>
                    <a:p>
                      <a:r>
                        <a:rPr lang="da-DK" sz="700"/>
                        <a:t>1164</a:t>
                      </a:r>
                    </a:p>
                  </a:txBody>
                  <a:tcPr marL="33361" marR="33361" marT="16680" marB="16680" anchor="ctr"/>
                </a:tc>
                <a:tc>
                  <a:txBody>
                    <a:bodyPr/>
                    <a:lstStyle/>
                    <a:p>
                      <a:r>
                        <a:rPr lang="da-DK" sz="700" dirty="0">
                          <a:solidFill>
                            <a:srgbClr val="2DC26B"/>
                          </a:solidFill>
                          <a:effectLst/>
                        </a:rPr>
                        <a:t>21,6 % (20,4%)</a:t>
                      </a:r>
                      <a:endParaRPr lang="da-DK" sz="700" dirty="0"/>
                    </a:p>
                  </a:txBody>
                  <a:tcPr marL="33361" marR="33361" marT="16680" marB="16680" anchor="ctr"/>
                </a:tc>
                <a:extLst>
                  <a:ext uri="{0D108BD9-81ED-4DB2-BD59-A6C34878D82A}">
                    <a16:rowId xmlns:a16="http://schemas.microsoft.com/office/drawing/2014/main" val="1896352249"/>
                  </a:ext>
                </a:extLst>
              </a:tr>
              <a:tr h="334971">
                <a:tc>
                  <a:txBody>
                    <a:bodyPr/>
                    <a:lstStyle/>
                    <a:p>
                      <a:r>
                        <a:rPr lang="da-DK" sz="700"/>
                        <a:t>40- 59 år</a:t>
                      </a:r>
                    </a:p>
                  </a:txBody>
                  <a:tcPr marL="33361" marR="33361" marT="16680" marB="16680" anchor="ctr"/>
                </a:tc>
                <a:tc>
                  <a:txBody>
                    <a:bodyPr/>
                    <a:lstStyle/>
                    <a:p>
                      <a:r>
                        <a:rPr lang="da-DK" sz="700"/>
                        <a:t>1290</a:t>
                      </a:r>
                    </a:p>
                  </a:txBody>
                  <a:tcPr marL="33361" marR="33361" marT="16680" marB="16680" anchor="ctr"/>
                </a:tc>
                <a:tc>
                  <a:txBody>
                    <a:bodyPr/>
                    <a:lstStyle/>
                    <a:p>
                      <a:r>
                        <a:rPr lang="da-DK" sz="700"/>
                        <a:t>1328</a:t>
                      </a:r>
                    </a:p>
                  </a:txBody>
                  <a:tcPr marL="33361" marR="33361" marT="16680" marB="16680" anchor="ctr"/>
                </a:tc>
                <a:tc>
                  <a:txBody>
                    <a:bodyPr/>
                    <a:lstStyle/>
                    <a:p>
                      <a:r>
                        <a:rPr lang="da-DK" sz="700">
                          <a:solidFill>
                            <a:srgbClr val="2DC26B"/>
                          </a:solidFill>
                          <a:effectLst/>
                        </a:rPr>
                        <a:t>18,6 % (18,1%)</a:t>
                      </a:r>
                      <a:endParaRPr lang="da-DK" sz="700"/>
                    </a:p>
                  </a:txBody>
                  <a:tcPr marL="33361" marR="33361" marT="16680" marB="16680" anchor="ctr"/>
                </a:tc>
                <a:extLst>
                  <a:ext uri="{0D108BD9-81ED-4DB2-BD59-A6C34878D82A}">
                    <a16:rowId xmlns:a16="http://schemas.microsoft.com/office/drawing/2014/main" val="1239013320"/>
                  </a:ext>
                </a:extLst>
              </a:tr>
              <a:tr h="334971">
                <a:tc>
                  <a:txBody>
                    <a:bodyPr/>
                    <a:lstStyle/>
                    <a:p>
                      <a:r>
                        <a:rPr lang="da-DK" sz="700"/>
                        <a:t>60-69 år</a:t>
                      </a:r>
                    </a:p>
                  </a:txBody>
                  <a:tcPr marL="33361" marR="33361" marT="16680" marB="16680" anchor="ctr"/>
                </a:tc>
                <a:tc>
                  <a:txBody>
                    <a:bodyPr/>
                    <a:lstStyle/>
                    <a:p>
                      <a:r>
                        <a:rPr lang="da-DK" sz="700"/>
                        <a:t>520</a:t>
                      </a:r>
                    </a:p>
                  </a:txBody>
                  <a:tcPr marL="33361" marR="33361" marT="16680" marB="16680" anchor="ctr"/>
                </a:tc>
                <a:tc>
                  <a:txBody>
                    <a:bodyPr/>
                    <a:lstStyle/>
                    <a:p>
                      <a:r>
                        <a:rPr lang="da-DK" sz="700"/>
                        <a:t>542</a:t>
                      </a:r>
                    </a:p>
                  </a:txBody>
                  <a:tcPr marL="33361" marR="33361" marT="16680" marB="16680" anchor="ctr"/>
                </a:tc>
                <a:tc>
                  <a:txBody>
                    <a:bodyPr/>
                    <a:lstStyle/>
                    <a:p>
                      <a:r>
                        <a:rPr lang="da-DK" sz="700" dirty="0">
                          <a:solidFill>
                            <a:srgbClr val="2DC26B"/>
                          </a:solidFill>
                          <a:effectLst/>
                        </a:rPr>
                        <a:t>19,1 % (18,9%)</a:t>
                      </a:r>
                      <a:endParaRPr lang="da-DK" sz="700" dirty="0"/>
                    </a:p>
                  </a:txBody>
                  <a:tcPr marL="33361" marR="33361" marT="16680" marB="16680" anchor="ctr"/>
                </a:tc>
                <a:extLst>
                  <a:ext uri="{0D108BD9-81ED-4DB2-BD59-A6C34878D82A}">
                    <a16:rowId xmlns:a16="http://schemas.microsoft.com/office/drawing/2014/main" val="2322876698"/>
                  </a:ext>
                </a:extLst>
              </a:tr>
              <a:tr h="334971">
                <a:tc>
                  <a:txBody>
                    <a:bodyPr/>
                    <a:lstStyle/>
                    <a:p>
                      <a:r>
                        <a:rPr lang="da-DK" sz="700"/>
                        <a:t>70+ år</a:t>
                      </a:r>
                    </a:p>
                  </a:txBody>
                  <a:tcPr marL="33361" marR="33361" marT="16680" marB="16680" anchor="ctr"/>
                </a:tc>
                <a:tc>
                  <a:txBody>
                    <a:bodyPr/>
                    <a:lstStyle/>
                    <a:p>
                      <a:r>
                        <a:rPr lang="da-DK" sz="700"/>
                        <a:t>1120</a:t>
                      </a:r>
                    </a:p>
                  </a:txBody>
                  <a:tcPr marL="33361" marR="33361" marT="16680" marB="16680" anchor="ctr"/>
                </a:tc>
                <a:tc>
                  <a:txBody>
                    <a:bodyPr/>
                    <a:lstStyle/>
                    <a:p>
                      <a:r>
                        <a:rPr lang="da-DK" sz="700"/>
                        <a:t>1111</a:t>
                      </a:r>
                    </a:p>
                  </a:txBody>
                  <a:tcPr marL="33361" marR="33361" marT="16680" marB="16680" anchor="ctr"/>
                </a:tc>
                <a:tc>
                  <a:txBody>
                    <a:bodyPr/>
                    <a:lstStyle/>
                    <a:p>
                      <a:r>
                        <a:rPr lang="da-DK" sz="700" dirty="0">
                          <a:solidFill>
                            <a:srgbClr val="E03E2D"/>
                          </a:solidFill>
                          <a:effectLst/>
                        </a:rPr>
                        <a:t>27,1 % (27,7 %) </a:t>
                      </a:r>
                      <a:endParaRPr lang="da-DK" sz="700" dirty="0"/>
                    </a:p>
                  </a:txBody>
                  <a:tcPr marL="33361" marR="33361" marT="16680" marB="16680" anchor="ctr"/>
                </a:tc>
                <a:extLst>
                  <a:ext uri="{0D108BD9-81ED-4DB2-BD59-A6C34878D82A}">
                    <a16:rowId xmlns:a16="http://schemas.microsoft.com/office/drawing/2014/main" val="2408961601"/>
                  </a:ext>
                </a:extLst>
              </a:tr>
            </a:tbl>
          </a:graphicData>
        </a:graphic>
      </p:graphicFrame>
    </p:spTree>
    <p:extLst>
      <p:ext uri="{BB962C8B-B14F-4D97-AF65-F5344CB8AC3E}">
        <p14:creationId xmlns:p14="http://schemas.microsoft.com/office/powerpoint/2010/main" val="1342141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643C1-2181-28CA-210C-D52AD65BFAF6}"/>
              </a:ext>
            </a:extLst>
          </p:cNvPr>
          <p:cNvSpPr>
            <a:spLocks noGrp="1"/>
          </p:cNvSpPr>
          <p:nvPr>
            <p:ph type="title"/>
          </p:nvPr>
        </p:nvSpPr>
        <p:spPr/>
        <p:txBody>
          <a:bodyPr/>
          <a:lstStyle/>
          <a:p>
            <a:r>
              <a:rPr lang="da-DK" dirty="0"/>
              <a:t>Kønsfordeling 2024 </a:t>
            </a:r>
            <a:br>
              <a:rPr lang="da-DK" dirty="0"/>
            </a:br>
            <a:r>
              <a:rPr lang="da-DK" dirty="0"/>
              <a:t>(0-12 år)</a:t>
            </a:r>
          </a:p>
        </p:txBody>
      </p:sp>
      <p:pic>
        <p:nvPicPr>
          <p:cNvPr id="5" name="Billede 4">
            <a:extLst>
              <a:ext uri="{FF2B5EF4-FFF2-40B4-BE49-F238E27FC236}">
                <a16:creationId xmlns:a16="http://schemas.microsoft.com/office/drawing/2014/main" id="{4D5AF4AB-165E-0458-6723-CAEF3BD4728F}"/>
              </a:ext>
            </a:extLst>
          </p:cNvPr>
          <p:cNvPicPr>
            <a:picLocks noChangeAspect="1"/>
          </p:cNvPicPr>
          <p:nvPr/>
        </p:nvPicPr>
        <p:blipFill>
          <a:blip r:embed="rId2"/>
          <a:srcRect l="54725" t="19760" r="4326" b="9681"/>
          <a:stretch/>
        </p:blipFill>
        <p:spPr>
          <a:xfrm>
            <a:off x="755576" y="1916832"/>
            <a:ext cx="7087645" cy="3816424"/>
          </a:xfrm>
          <a:prstGeom prst="rect">
            <a:avLst/>
          </a:prstGeom>
        </p:spPr>
      </p:pic>
    </p:spTree>
    <p:extLst>
      <p:ext uri="{BB962C8B-B14F-4D97-AF65-F5344CB8AC3E}">
        <p14:creationId xmlns:p14="http://schemas.microsoft.com/office/powerpoint/2010/main" val="341929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7776B-D125-C66B-D063-4F79FF46EE1C}"/>
              </a:ext>
            </a:extLst>
          </p:cNvPr>
          <p:cNvSpPr>
            <a:spLocks noGrp="1"/>
          </p:cNvSpPr>
          <p:nvPr>
            <p:ph type="title"/>
          </p:nvPr>
        </p:nvSpPr>
        <p:spPr/>
        <p:txBody>
          <a:bodyPr/>
          <a:lstStyle/>
          <a:p>
            <a:r>
              <a:rPr lang="da-DK" dirty="0"/>
              <a:t>Kønsfordeling 2024 </a:t>
            </a:r>
            <a:br>
              <a:rPr lang="da-DK" dirty="0"/>
            </a:br>
            <a:r>
              <a:rPr lang="da-DK" dirty="0"/>
              <a:t>(13-24 år)</a:t>
            </a:r>
          </a:p>
        </p:txBody>
      </p:sp>
      <p:pic>
        <p:nvPicPr>
          <p:cNvPr id="5" name="Billede 4">
            <a:extLst>
              <a:ext uri="{FF2B5EF4-FFF2-40B4-BE49-F238E27FC236}">
                <a16:creationId xmlns:a16="http://schemas.microsoft.com/office/drawing/2014/main" id="{A18AFAFF-FA15-7AFF-CD44-0D3BA24B31CC}"/>
              </a:ext>
            </a:extLst>
          </p:cNvPr>
          <p:cNvPicPr>
            <a:picLocks noChangeAspect="1"/>
          </p:cNvPicPr>
          <p:nvPr/>
        </p:nvPicPr>
        <p:blipFill>
          <a:blip r:embed="rId2"/>
          <a:srcRect l="55512" t="19760" r="4326" b="7160"/>
          <a:stretch/>
        </p:blipFill>
        <p:spPr>
          <a:xfrm>
            <a:off x="755576" y="1916832"/>
            <a:ext cx="6840760" cy="3889844"/>
          </a:xfrm>
          <a:prstGeom prst="rect">
            <a:avLst/>
          </a:prstGeom>
        </p:spPr>
      </p:pic>
    </p:spTree>
    <p:extLst>
      <p:ext uri="{BB962C8B-B14F-4D97-AF65-F5344CB8AC3E}">
        <p14:creationId xmlns:p14="http://schemas.microsoft.com/office/powerpoint/2010/main" val="2334318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8E8EE-90C9-223A-4FD2-371F71532C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9BFE91-4F9A-5896-E5D1-12E1E967B80F}"/>
              </a:ext>
            </a:extLst>
          </p:cNvPr>
          <p:cNvSpPr>
            <a:spLocks noGrp="1"/>
          </p:cNvSpPr>
          <p:nvPr>
            <p:ph type="title"/>
          </p:nvPr>
        </p:nvSpPr>
        <p:spPr/>
        <p:txBody>
          <a:bodyPr/>
          <a:lstStyle/>
          <a:p>
            <a:r>
              <a:rPr lang="da-DK" dirty="0"/>
              <a:t>Kønsfordeling 2021-2024 </a:t>
            </a:r>
            <a:br>
              <a:rPr lang="da-DK" dirty="0"/>
            </a:br>
            <a:r>
              <a:rPr lang="da-DK" dirty="0"/>
              <a:t>(Piger/kvinder 0-24 år)</a:t>
            </a:r>
          </a:p>
        </p:txBody>
      </p:sp>
      <p:pic>
        <p:nvPicPr>
          <p:cNvPr id="7" name="Billede 6">
            <a:extLst>
              <a:ext uri="{FF2B5EF4-FFF2-40B4-BE49-F238E27FC236}">
                <a16:creationId xmlns:a16="http://schemas.microsoft.com/office/drawing/2014/main" id="{1CE7852E-7649-1527-065C-AAE31B2C1C63}"/>
              </a:ext>
            </a:extLst>
          </p:cNvPr>
          <p:cNvPicPr>
            <a:picLocks noChangeAspect="1"/>
          </p:cNvPicPr>
          <p:nvPr/>
        </p:nvPicPr>
        <p:blipFill>
          <a:blip r:embed="rId2"/>
          <a:srcRect l="55512" t="27320" r="5504" b="9680"/>
          <a:stretch/>
        </p:blipFill>
        <p:spPr>
          <a:xfrm>
            <a:off x="498311" y="1988840"/>
            <a:ext cx="6844237" cy="3456384"/>
          </a:xfrm>
          <a:prstGeom prst="rect">
            <a:avLst/>
          </a:prstGeom>
        </p:spPr>
      </p:pic>
    </p:spTree>
    <p:extLst>
      <p:ext uri="{BB962C8B-B14F-4D97-AF65-F5344CB8AC3E}">
        <p14:creationId xmlns:p14="http://schemas.microsoft.com/office/powerpoint/2010/main" val="101152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6CD53-B5DD-0736-9B84-D056A721F1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24BFD-F0FD-0DE9-16BB-0FF4731C4B69}"/>
              </a:ext>
            </a:extLst>
          </p:cNvPr>
          <p:cNvSpPr>
            <a:spLocks noGrp="1"/>
          </p:cNvSpPr>
          <p:nvPr>
            <p:ph type="title"/>
          </p:nvPr>
        </p:nvSpPr>
        <p:spPr/>
        <p:txBody>
          <a:bodyPr/>
          <a:lstStyle/>
          <a:p>
            <a:r>
              <a:rPr lang="da-DK" dirty="0"/>
              <a:t>Kønsfordeling 2021-2024 </a:t>
            </a:r>
            <a:br>
              <a:rPr lang="da-DK" dirty="0"/>
            </a:br>
            <a:r>
              <a:rPr lang="da-DK" dirty="0"/>
              <a:t>(Drenge/Mænd 0-24 år)</a:t>
            </a:r>
          </a:p>
        </p:txBody>
      </p:sp>
      <p:pic>
        <p:nvPicPr>
          <p:cNvPr id="5" name="Billede 4">
            <a:extLst>
              <a:ext uri="{FF2B5EF4-FFF2-40B4-BE49-F238E27FC236}">
                <a16:creationId xmlns:a16="http://schemas.microsoft.com/office/drawing/2014/main" id="{5525E889-F32C-DB68-E08B-F2194A3F6459}"/>
              </a:ext>
            </a:extLst>
          </p:cNvPr>
          <p:cNvPicPr>
            <a:picLocks noChangeAspect="1"/>
          </p:cNvPicPr>
          <p:nvPr/>
        </p:nvPicPr>
        <p:blipFill>
          <a:blip r:embed="rId2"/>
          <a:srcRect l="56299" t="27320" r="5504" b="7160"/>
          <a:stretch/>
        </p:blipFill>
        <p:spPr>
          <a:xfrm>
            <a:off x="530518" y="1700212"/>
            <a:ext cx="7353850" cy="3941919"/>
          </a:xfrm>
          <a:prstGeom prst="rect">
            <a:avLst/>
          </a:prstGeom>
        </p:spPr>
      </p:pic>
    </p:spTree>
    <p:extLst>
      <p:ext uri="{BB962C8B-B14F-4D97-AF65-F5344CB8AC3E}">
        <p14:creationId xmlns:p14="http://schemas.microsoft.com/office/powerpoint/2010/main" val="1057981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9E2FC-BBB8-6EA9-F1C8-C7D6205091E3}"/>
              </a:ext>
            </a:extLst>
          </p:cNvPr>
          <p:cNvSpPr>
            <a:spLocks noGrp="1"/>
          </p:cNvSpPr>
          <p:nvPr>
            <p:ph type="title"/>
          </p:nvPr>
        </p:nvSpPr>
        <p:spPr/>
        <p:txBody>
          <a:bodyPr/>
          <a:lstStyle/>
          <a:p>
            <a:endParaRPr lang="da-DK"/>
          </a:p>
        </p:txBody>
      </p:sp>
      <p:pic>
        <p:nvPicPr>
          <p:cNvPr id="5" name="Billede 4">
            <a:extLst>
              <a:ext uri="{FF2B5EF4-FFF2-40B4-BE49-F238E27FC236}">
                <a16:creationId xmlns:a16="http://schemas.microsoft.com/office/drawing/2014/main" id="{27EFFB49-78D8-10EC-8BB0-BE1EA4B5C137}"/>
              </a:ext>
            </a:extLst>
          </p:cNvPr>
          <p:cNvPicPr>
            <a:picLocks noChangeAspect="1"/>
          </p:cNvPicPr>
          <p:nvPr/>
        </p:nvPicPr>
        <p:blipFill>
          <a:blip r:embed="rId2"/>
          <a:srcRect l="53937" t="19760" r="5504" b="37786"/>
          <a:stretch/>
        </p:blipFill>
        <p:spPr>
          <a:xfrm>
            <a:off x="251520" y="1772816"/>
            <a:ext cx="7704856" cy="2520280"/>
          </a:xfrm>
          <a:prstGeom prst="rect">
            <a:avLst/>
          </a:prstGeom>
        </p:spPr>
      </p:pic>
    </p:spTree>
    <p:extLst>
      <p:ext uri="{BB962C8B-B14F-4D97-AF65-F5344CB8AC3E}">
        <p14:creationId xmlns:p14="http://schemas.microsoft.com/office/powerpoint/2010/main" val="3285114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E39A8-4C88-29B5-9690-C2196E507AAB}"/>
              </a:ext>
            </a:extLst>
          </p:cNvPr>
          <p:cNvSpPr>
            <a:spLocks noGrp="1"/>
          </p:cNvSpPr>
          <p:nvPr>
            <p:ph type="title"/>
          </p:nvPr>
        </p:nvSpPr>
        <p:spPr/>
        <p:txBody>
          <a:bodyPr/>
          <a:lstStyle/>
          <a:p>
            <a:r>
              <a:rPr lang="da-DK" dirty="0"/>
              <a:t>Antal flere børn 0-24 år</a:t>
            </a:r>
            <a:br>
              <a:rPr lang="da-DK" dirty="0"/>
            </a:br>
            <a:r>
              <a:rPr lang="da-DK" dirty="0"/>
              <a:t>Albertslund – National  </a:t>
            </a:r>
          </a:p>
        </p:txBody>
      </p:sp>
      <p:pic>
        <p:nvPicPr>
          <p:cNvPr id="5" name="Billede 4">
            <a:extLst>
              <a:ext uri="{FF2B5EF4-FFF2-40B4-BE49-F238E27FC236}">
                <a16:creationId xmlns:a16="http://schemas.microsoft.com/office/drawing/2014/main" id="{523F1D09-AC15-9A88-1328-7EC1D23C2E25}"/>
              </a:ext>
            </a:extLst>
          </p:cNvPr>
          <p:cNvPicPr>
            <a:picLocks noChangeAspect="1"/>
          </p:cNvPicPr>
          <p:nvPr/>
        </p:nvPicPr>
        <p:blipFill>
          <a:blip r:embed="rId3"/>
          <a:srcRect l="64350" t="22280" r="5503" b="4642"/>
          <a:stretch/>
        </p:blipFill>
        <p:spPr>
          <a:xfrm>
            <a:off x="475579" y="1686892"/>
            <a:ext cx="3345268" cy="2534195"/>
          </a:xfrm>
          <a:prstGeom prst="rect">
            <a:avLst/>
          </a:prstGeom>
        </p:spPr>
      </p:pic>
      <p:pic>
        <p:nvPicPr>
          <p:cNvPr id="7" name="Billede 6">
            <a:extLst>
              <a:ext uri="{FF2B5EF4-FFF2-40B4-BE49-F238E27FC236}">
                <a16:creationId xmlns:a16="http://schemas.microsoft.com/office/drawing/2014/main" id="{5AFE7A00-3C05-45BC-F7E7-FCF548165535}"/>
              </a:ext>
            </a:extLst>
          </p:cNvPr>
          <p:cNvPicPr>
            <a:picLocks noChangeAspect="1"/>
          </p:cNvPicPr>
          <p:nvPr/>
        </p:nvPicPr>
        <p:blipFill>
          <a:blip r:embed="rId4"/>
          <a:srcRect l="64174" t="39920" r="3540" b="7161"/>
          <a:stretch/>
        </p:blipFill>
        <p:spPr>
          <a:xfrm>
            <a:off x="4030658" y="1686892"/>
            <a:ext cx="4807132" cy="2462188"/>
          </a:xfrm>
          <a:prstGeom prst="rect">
            <a:avLst/>
          </a:prstGeom>
        </p:spPr>
      </p:pic>
    </p:spTree>
    <p:extLst>
      <p:ext uri="{BB962C8B-B14F-4D97-AF65-F5344CB8AC3E}">
        <p14:creationId xmlns:p14="http://schemas.microsoft.com/office/powerpoint/2010/main" val="364554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EBD88-BAEE-AA6A-6AFA-E584264FD626}"/>
              </a:ext>
            </a:extLst>
          </p:cNvPr>
          <p:cNvSpPr>
            <a:spLocks noGrp="1"/>
          </p:cNvSpPr>
          <p:nvPr>
            <p:ph type="title"/>
          </p:nvPr>
        </p:nvSpPr>
        <p:spPr/>
        <p:txBody>
          <a:bodyPr/>
          <a:lstStyle/>
          <a:p>
            <a:r>
              <a:rPr lang="da-DK" dirty="0"/>
              <a:t>Antal færre børn 0-24 år</a:t>
            </a:r>
            <a:br>
              <a:rPr lang="da-DK" dirty="0"/>
            </a:br>
            <a:r>
              <a:rPr lang="da-DK" dirty="0"/>
              <a:t>Albertslund – National </a:t>
            </a:r>
          </a:p>
        </p:txBody>
      </p:sp>
      <p:pic>
        <p:nvPicPr>
          <p:cNvPr id="5" name="Billede 4">
            <a:extLst>
              <a:ext uri="{FF2B5EF4-FFF2-40B4-BE49-F238E27FC236}">
                <a16:creationId xmlns:a16="http://schemas.microsoft.com/office/drawing/2014/main" id="{1B1C8F49-F02C-5192-69DB-6FBB3BFF9355}"/>
              </a:ext>
            </a:extLst>
          </p:cNvPr>
          <p:cNvPicPr>
            <a:picLocks noChangeAspect="1"/>
          </p:cNvPicPr>
          <p:nvPr/>
        </p:nvPicPr>
        <p:blipFill>
          <a:blip r:embed="rId3"/>
          <a:srcRect l="55512" t="19760" r="5504" b="7160"/>
          <a:stretch/>
        </p:blipFill>
        <p:spPr>
          <a:xfrm>
            <a:off x="124122" y="1973693"/>
            <a:ext cx="4426169" cy="2592883"/>
          </a:xfrm>
          <a:prstGeom prst="rect">
            <a:avLst/>
          </a:prstGeom>
        </p:spPr>
      </p:pic>
      <p:pic>
        <p:nvPicPr>
          <p:cNvPr id="7" name="Billede 6">
            <a:extLst>
              <a:ext uri="{FF2B5EF4-FFF2-40B4-BE49-F238E27FC236}">
                <a16:creationId xmlns:a16="http://schemas.microsoft.com/office/drawing/2014/main" id="{8AA2CB12-5A18-B44F-0318-FBC0A2BD6651}"/>
              </a:ext>
            </a:extLst>
          </p:cNvPr>
          <p:cNvPicPr>
            <a:picLocks noChangeAspect="1"/>
          </p:cNvPicPr>
          <p:nvPr/>
        </p:nvPicPr>
        <p:blipFill>
          <a:blip r:embed="rId4"/>
          <a:srcRect l="55725" t="19881" r="5291" b="9559"/>
          <a:stretch/>
        </p:blipFill>
        <p:spPr>
          <a:xfrm>
            <a:off x="4550291" y="2060848"/>
            <a:ext cx="4276066" cy="2418574"/>
          </a:xfrm>
          <a:prstGeom prst="rect">
            <a:avLst/>
          </a:prstGeom>
        </p:spPr>
      </p:pic>
    </p:spTree>
    <p:extLst>
      <p:ext uri="{BB962C8B-B14F-4D97-AF65-F5344CB8AC3E}">
        <p14:creationId xmlns:p14="http://schemas.microsoft.com/office/powerpoint/2010/main" val="349133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5CEA-068C-05CF-BAC0-D1DD37CCB1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F75CA2-BC6C-1158-5156-F2840ABB1F94}"/>
              </a:ext>
            </a:extLst>
          </p:cNvPr>
          <p:cNvSpPr>
            <a:spLocks noGrp="1"/>
          </p:cNvSpPr>
          <p:nvPr>
            <p:ph type="title"/>
          </p:nvPr>
        </p:nvSpPr>
        <p:spPr/>
        <p:txBody>
          <a:bodyPr/>
          <a:lstStyle/>
          <a:p>
            <a:r>
              <a:rPr lang="da-DK" dirty="0"/>
              <a:t>Velkomst </a:t>
            </a:r>
          </a:p>
        </p:txBody>
      </p:sp>
      <p:sp>
        <p:nvSpPr>
          <p:cNvPr id="3" name="Pladsholder til indhold 2">
            <a:extLst>
              <a:ext uri="{FF2B5EF4-FFF2-40B4-BE49-F238E27FC236}">
                <a16:creationId xmlns:a16="http://schemas.microsoft.com/office/drawing/2014/main" id="{76B15373-2615-A70A-BE95-3A18063ED8A4}"/>
              </a:ext>
            </a:extLst>
          </p:cNvPr>
          <p:cNvSpPr>
            <a:spLocks noGrp="1"/>
          </p:cNvSpPr>
          <p:nvPr>
            <p:ph idx="1"/>
          </p:nvPr>
        </p:nvSpPr>
        <p:spPr/>
        <p:txBody>
          <a:bodyPr/>
          <a:lstStyle/>
          <a:p>
            <a:pPr marL="0" indent="0" algn="ctr">
              <a:buNone/>
            </a:pPr>
            <a:r>
              <a:rPr lang="da-DK" sz="5400" dirty="0">
                <a:solidFill>
                  <a:srgbClr val="7030A0"/>
                </a:solidFill>
              </a:rPr>
              <a:t>Hediye Temiz</a:t>
            </a:r>
          </a:p>
          <a:p>
            <a:pPr marL="0" indent="0" algn="ctr">
              <a:buNone/>
            </a:pPr>
            <a:r>
              <a:rPr lang="da-DK" sz="2400" dirty="0">
                <a:solidFill>
                  <a:srgbClr val="7030A0"/>
                </a:solidFill>
              </a:rPr>
              <a:t>Forkvinde Kultur- &amp; Fritidsudvalget </a:t>
            </a:r>
          </a:p>
          <a:p>
            <a:pPr marL="0" indent="0" algn="ctr">
              <a:buNone/>
            </a:pPr>
            <a:r>
              <a:rPr lang="da-DK" sz="2400" dirty="0">
                <a:solidFill>
                  <a:srgbClr val="7030A0"/>
                </a:solidFill>
              </a:rPr>
              <a:t>Albertslund Kommune</a:t>
            </a:r>
            <a:endParaRPr lang="da-DK" sz="3200" dirty="0">
              <a:solidFill>
                <a:srgbClr val="7030A0"/>
              </a:solidFill>
            </a:endParaRPr>
          </a:p>
        </p:txBody>
      </p:sp>
    </p:spTree>
    <p:extLst>
      <p:ext uri="{BB962C8B-B14F-4D97-AF65-F5344CB8AC3E}">
        <p14:creationId xmlns:p14="http://schemas.microsoft.com/office/powerpoint/2010/main" val="118496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43A97-0C36-BF69-1697-F850720C1669}"/>
              </a:ext>
            </a:extLst>
          </p:cNvPr>
          <p:cNvSpPr>
            <a:spLocks noGrp="1"/>
          </p:cNvSpPr>
          <p:nvPr>
            <p:ph type="title"/>
          </p:nvPr>
        </p:nvSpPr>
        <p:spPr/>
        <p:txBody>
          <a:bodyPr/>
          <a:lstStyle/>
          <a:p>
            <a:endParaRPr lang="da-DK" dirty="0"/>
          </a:p>
        </p:txBody>
      </p:sp>
      <p:pic>
        <p:nvPicPr>
          <p:cNvPr id="5" name="Billede 4">
            <a:extLst>
              <a:ext uri="{FF2B5EF4-FFF2-40B4-BE49-F238E27FC236}">
                <a16:creationId xmlns:a16="http://schemas.microsoft.com/office/drawing/2014/main" id="{820DD8ED-3974-2F2C-B8D7-C8B7CC5DC76C}"/>
              </a:ext>
            </a:extLst>
          </p:cNvPr>
          <p:cNvPicPr>
            <a:picLocks noChangeAspect="1"/>
          </p:cNvPicPr>
          <p:nvPr/>
        </p:nvPicPr>
        <p:blipFill>
          <a:blip r:embed="rId2"/>
          <a:srcRect l="54725" t="19760" r="5503" b="7161"/>
          <a:stretch/>
        </p:blipFill>
        <p:spPr>
          <a:xfrm>
            <a:off x="449326" y="1844824"/>
            <a:ext cx="7272808" cy="4176107"/>
          </a:xfrm>
          <a:prstGeom prst="rect">
            <a:avLst/>
          </a:prstGeom>
        </p:spPr>
      </p:pic>
    </p:spTree>
    <p:extLst>
      <p:ext uri="{BB962C8B-B14F-4D97-AF65-F5344CB8AC3E}">
        <p14:creationId xmlns:p14="http://schemas.microsoft.com/office/powerpoint/2010/main" val="342978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5D257-6DCD-7DA2-D23F-FA4A3E965B47}"/>
              </a:ext>
            </a:extLst>
          </p:cNvPr>
          <p:cNvSpPr>
            <a:spLocks noGrp="1"/>
          </p:cNvSpPr>
          <p:nvPr>
            <p:ph type="title"/>
          </p:nvPr>
        </p:nvSpPr>
        <p:spPr/>
        <p:txBody>
          <a:bodyPr/>
          <a:lstStyle/>
          <a:p>
            <a:endParaRPr lang="da-DK"/>
          </a:p>
        </p:txBody>
      </p:sp>
      <p:pic>
        <p:nvPicPr>
          <p:cNvPr id="5" name="Billede 4">
            <a:extLst>
              <a:ext uri="{FF2B5EF4-FFF2-40B4-BE49-F238E27FC236}">
                <a16:creationId xmlns:a16="http://schemas.microsoft.com/office/drawing/2014/main" id="{A5256ADE-C5FC-4E54-3D2B-2DB2258CF8C8}"/>
              </a:ext>
            </a:extLst>
          </p:cNvPr>
          <p:cNvPicPr>
            <a:picLocks noChangeAspect="1"/>
          </p:cNvPicPr>
          <p:nvPr/>
        </p:nvPicPr>
        <p:blipFill>
          <a:blip r:embed="rId2"/>
          <a:srcRect l="55512" t="19760" r="5504" b="7160"/>
          <a:stretch/>
        </p:blipFill>
        <p:spPr>
          <a:xfrm>
            <a:off x="447540" y="2060847"/>
            <a:ext cx="7220804" cy="4230001"/>
          </a:xfrm>
          <a:prstGeom prst="rect">
            <a:avLst/>
          </a:prstGeom>
        </p:spPr>
      </p:pic>
    </p:spTree>
    <p:extLst>
      <p:ext uri="{BB962C8B-B14F-4D97-AF65-F5344CB8AC3E}">
        <p14:creationId xmlns:p14="http://schemas.microsoft.com/office/powerpoint/2010/main" val="3980523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C7E2F-6AE5-4FF1-9356-AD7BA8447FF7}"/>
              </a:ext>
            </a:extLst>
          </p:cNvPr>
          <p:cNvSpPr>
            <a:spLocks noGrp="1"/>
          </p:cNvSpPr>
          <p:nvPr>
            <p:ph type="title"/>
          </p:nvPr>
        </p:nvSpPr>
        <p:spPr/>
        <p:txBody>
          <a:bodyPr/>
          <a:lstStyle/>
          <a:p>
            <a:endParaRPr lang="da-DK"/>
          </a:p>
        </p:txBody>
      </p:sp>
      <p:pic>
        <p:nvPicPr>
          <p:cNvPr id="5" name="Billede 4">
            <a:extLst>
              <a:ext uri="{FF2B5EF4-FFF2-40B4-BE49-F238E27FC236}">
                <a16:creationId xmlns:a16="http://schemas.microsoft.com/office/drawing/2014/main" id="{1C0E23CB-C377-EC39-4ED4-01D826A90F04}"/>
              </a:ext>
            </a:extLst>
          </p:cNvPr>
          <p:cNvPicPr>
            <a:picLocks noChangeAspect="1"/>
          </p:cNvPicPr>
          <p:nvPr/>
        </p:nvPicPr>
        <p:blipFill>
          <a:blip r:embed="rId2"/>
          <a:srcRect l="55512" t="19760" r="5504" b="7161"/>
          <a:stretch/>
        </p:blipFill>
        <p:spPr>
          <a:xfrm>
            <a:off x="395536" y="1844824"/>
            <a:ext cx="7056784" cy="4133918"/>
          </a:xfrm>
          <a:prstGeom prst="rect">
            <a:avLst/>
          </a:prstGeom>
        </p:spPr>
      </p:pic>
    </p:spTree>
    <p:extLst>
      <p:ext uri="{BB962C8B-B14F-4D97-AF65-F5344CB8AC3E}">
        <p14:creationId xmlns:p14="http://schemas.microsoft.com/office/powerpoint/2010/main" val="410165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1C676-CE01-910E-A7A9-2017BA56DF8B}"/>
              </a:ext>
            </a:extLst>
          </p:cNvPr>
          <p:cNvSpPr>
            <a:spLocks noGrp="1"/>
          </p:cNvSpPr>
          <p:nvPr>
            <p:ph type="title"/>
          </p:nvPr>
        </p:nvSpPr>
        <p:spPr/>
        <p:txBody>
          <a:bodyPr/>
          <a:lstStyle/>
          <a:p>
            <a:endParaRPr lang="da-DK"/>
          </a:p>
        </p:txBody>
      </p:sp>
      <p:pic>
        <p:nvPicPr>
          <p:cNvPr id="5" name="Billede 4">
            <a:extLst>
              <a:ext uri="{FF2B5EF4-FFF2-40B4-BE49-F238E27FC236}">
                <a16:creationId xmlns:a16="http://schemas.microsoft.com/office/drawing/2014/main" id="{89D1E773-0095-D3B6-D5B3-D7D9CF8FF241}"/>
              </a:ext>
            </a:extLst>
          </p:cNvPr>
          <p:cNvPicPr>
            <a:picLocks noChangeAspect="1"/>
          </p:cNvPicPr>
          <p:nvPr/>
        </p:nvPicPr>
        <p:blipFill>
          <a:blip r:embed="rId2"/>
          <a:srcRect l="56299" t="19760" r="5504" b="7160"/>
          <a:stretch/>
        </p:blipFill>
        <p:spPr>
          <a:xfrm>
            <a:off x="323528" y="1988839"/>
            <a:ext cx="6768752" cy="4046935"/>
          </a:xfrm>
          <a:prstGeom prst="rect">
            <a:avLst/>
          </a:prstGeom>
        </p:spPr>
      </p:pic>
    </p:spTree>
    <p:extLst>
      <p:ext uri="{BB962C8B-B14F-4D97-AF65-F5344CB8AC3E}">
        <p14:creationId xmlns:p14="http://schemas.microsoft.com/office/powerpoint/2010/main" val="1445123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FAD75-5F1D-6233-4DE9-2758465CCFFF}"/>
              </a:ext>
            </a:extLst>
          </p:cNvPr>
          <p:cNvSpPr>
            <a:spLocks noGrp="1"/>
          </p:cNvSpPr>
          <p:nvPr>
            <p:ph type="title"/>
          </p:nvPr>
        </p:nvSpPr>
        <p:spPr/>
        <p:txBody>
          <a:bodyPr/>
          <a:lstStyle/>
          <a:p>
            <a:r>
              <a:rPr lang="da-DK" dirty="0"/>
              <a:t>Sammenlign med nabokommuner</a:t>
            </a:r>
            <a:br>
              <a:rPr lang="da-DK" dirty="0"/>
            </a:br>
            <a:r>
              <a:rPr lang="da-DK" dirty="0"/>
              <a:t>0-24 år</a:t>
            </a:r>
          </a:p>
        </p:txBody>
      </p:sp>
      <p:pic>
        <p:nvPicPr>
          <p:cNvPr id="5" name="Pladsholder til indhold 4">
            <a:extLst>
              <a:ext uri="{FF2B5EF4-FFF2-40B4-BE49-F238E27FC236}">
                <a16:creationId xmlns:a16="http://schemas.microsoft.com/office/drawing/2014/main" id="{364A55D4-5CD4-7B5A-6FAD-B94E6152F5AF}"/>
              </a:ext>
            </a:extLst>
          </p:cNvPr>
          <p:cNvPicPr>
            <a:picLocks noGrp="1" noChangeAspect="1"/>
          </p:cNvPicPr>
          <p:nvPr>
            <p:ph idx="1"/>
          </p:nvPr>
        </p:nvPicPr>
        <p:blipFill rotWithShape="1">
          <a:blip r:embed="rId2"/>
          <a:srcRect l="56194" t="27838" r="6640" b="9866"/>
          <a:stretch/>
        </p:blipFill>
        <p:spPr>
          <a:xfrm>
            <a:off x="1043607" y="1556792"/>
            <a:ext cx="7010961" cy="3672408"/>
          </a:xfrm>
        </p:spPr>
      </p:pic>
    </p:spTree>
    <p:extLst>
      <p:ext uri="{BB962C8B-B14F-4D97-AF65-F5344CB8AC3E}">
        <p14:creationId xmlns:p14="http://schemas.microsoft.com/office/powerpoint/2010/main" val="46623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7D7F4-695E-4581-F6A5-6679A9D1B282}"/>
              </a:ext>
            </a:extLst>
          </p:cNvPr>
          <p:cNvSpPr>
            <a:spLocks noGrp="1"/>
          </p:cNvSpPr>
          <p:nvPr>
            <p:ph type="title"/>
          </p:nvPr>
        </p:nvSpPr>
        <p:spPr/>
        <p:txBody>
          <a:bodyPr/>
          <a:lstStyle/>
          <a:p>
            <a:r>
              <a:rPr lang="da-DK" dirty="0"/>
              <a:t>Sammenlign med nabokommuner</a:t>
            </a:r>
            <a:br>
              <a:rPr lang="da-DK" dirty="0"/>
            </a:br>
            <a:r>
              <a:rPr lang="da-DK" dirty="0"/>
              <a:t>0-6 år</a:t>
            </a:r>
          </a:p>
        </p:txBody>
      </p:sp>
      <p:pic>
        <p:nvPicPr>
          <p:cNvPr id="5" name="Billede 4">
            <a:extLst>
              <a:ext uri="{FF2B5EF4-FFF2-40B4-BE49-F238E27FC236}">
                <a16:creationId xmlns:a16="http://schemas.microsoft.com/office/drawing/2014/main" id="{AEC9788F-ED76-CF13-0493-2F5F1F445DF3}"/>
              </a:ext>
            </a:extLst>
          </p:cNvPr>
          <p:cNvPicPr>
            <a:picLocks noChangeAspect="1"/>
          </p:cNvPicPr>
          <p:nvPr/>
        </p:nvPicPr>
        <p:blipFill>
          <a:blip r:embed="rId2"/>
          <a:srcRect l="56299" t="27320" r="5504" b="7160"/>
          <a:stretch/>
        </p:blipFill>
        <p:spPr>
          <a:xfrm>
            <a:off x="611560" y="1732501"/>
            <a:ext cx="7060003" cy="3784408"/>
          </a:xfrm>
          <a:prstGeom prst="rect">
            <a:avLst/>
          </a:prstGeom>
        </p:spPr>
      </p:pic>
    </p:spTree>
    <p:extLst>
      <p:ext uri="{BB962C8B-B14F-4D97-AF65-F5344CB8AC3E}">
        <p14:creationId xmlns:p14="http://schemas.microsoft.com/office/powerpoint/2010/main" val="3299388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87B96-AC4A-48A0-0877-FCA853E99D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7558FE-E7D0-55BA-C0FB-3BC8F3FEE552}"/>
              </a:ext>
            </a:extLst>
          </p:cNvPr>
          <p:cNvSpPr>
            <a:spLocks noGrp="1"/>
          </p:cNvSpPr>
          <p:nvPr>
            <p:ph type="title"/>
          </p:nvPr>
        </p:nvSpPr>
        <p:spPr/>
        <p:txBody>
          <a:bodyPr/>
          <a:lstStyle/>
          <a:p>
            <a:r>
              <a:rPr lang="da-DK" dirty="0"/>
              <a:t>Sammenlign med nabokommuner</a:t>
            </a:r>
            <a:br>
              <a:rPr lang="da-DK" dirty="0"/>
            </a:br>
            <a:r>
              <a:rPr lang="da-DK" dirty="0"/>
              <a:t>7-12 år</a:t>
            </a:r>
          </a:p>
        </p:txBody>
      </p:sp>
      <p:pic>
        <p:nvPicPr>
          <p:cNvPr id="4" name="Billede 3">
            <a:extLst>
              <a:ext uri="{FF2B5EF4-FFF2-40B4-BE49-F238E27FC236}">
                <a16:creationId xmlns:a16="http://schemas.microsoft.com/office/drawing/2014/main" id="{D003D8B2-76F6-871F-2490-6BA1255488FE}"/>
              </a:ext>
            </a:extLst>
          </p:cNvPr>
          <p:cNvPicPr>
            <a:picLocks noChangeAspect="1"/>
          </p:cNvPicPr>
          <p:nvPr/>
        </p:nvPicPr>
        <p:blipFill>
          <a:blip r:embed="rId2"/>
          <a:srcRect l="56299" t="27320" r="5504" b="7160"/>
          <a:stretch/>
        </p:blipFill>
        <p:spPr>
          <a:xfrm>
            <a:off x="480590" y="2018062"/>
            <a:ext cx="6755706" cy="3621293"/>
          </a:xfrm>
          <a:prstGeom prst="rect">
            <a:avLst/>
          </a:prstGeom>
        </p:spPr>
      </p:pic>
    </p:spTree>
    <p:extLst>
      <p:ext uri="{BB962C8B-B14F-4D97-AF65-F5344CB8AC3E}">
        <p14:creationId xmlns:p14="http://schemas.microsoft.com/office/powerpoint/2010/main" val="1940527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2245-F210-F1D7-80D6-BA55D97817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6BEF61-3126-F363-DB55-FC61C2A87608}"/>
              </a:ext>
            </a:extLst>
          </p:cNvPr>
          <p:cNvSpPr>
            <a:spLocks noGrp="1"/>
          </p:cNvSpPr>
          <p:nvPr>
            <p:ph type="title"/>
          </p:nvPr>
        </p:nvSpPr>
        <p:spPr/>
        <p:txBody>
          <a:bodyPr/>
          <a:lstStyle/>
          <a:p>
            <a:r>
              <a:rPr lang="da-DK" dirty="0"/>
              <a:t>Sammenlign med nabokommuner</a:t>
            </a:r>
            <a:br>
              <a:rPr lang="da-DK" dirty="0"/>
            </a:br>
            <a:r>
              <a:rPr lang="da-DK" dirty="0"/>
              <a:t>13-18 år</a:t>
            </a:r>
          </a:p>
        </p:txBody>
      </p:sp>
      <p:pic>
        <p:nvPicPr>
          <p:cNvPr id="5" name="Billede 4">
            <a:extLst>
              <a:ext uri="{FF2B5EF4-FFF2-40B4-BE49-F238E27FC236}">
                <a16:creationId xmlns:a16="http://schemas.microsoft.com/office/drawing/2014/main" id="{D94A4FD6-9805-0174-68EA-D2E4145FEF1F}"/>
              </a:ext>
            </a:extLst>
          </p:cNvPr>
          <p:cNvPicPr>
            <a:picLocks noChangeAspect="1"/>
          </p:cNvPicPr>
          <p:nvPr/>
        </p:nvPicPr>
        <p:blipFill>
          <a:blip r:embed="rId2"/>
          <a:srcRect l="56299" t="27320" r="5504" b="7160"/>
          <a:stretch/>
        </p:blipFill>
        <p:spPr>
          <a:xfrm>
            <a:off x="498311" y="1916832"/>
            <a:ext cx="6737985" cy="3611794"/>
          </a:xfrm>
          <a:prstGeom prst="rect">
            <a:avLst/>
          </a:prstGeom>
        </p:spPr>
      </p:pic>
    </p:spTree>
    <p:extLst>
      <p:ext uri="{BB962C8B-B14F-4D97-AF65-F5344CB8AC3E}">
        <p14:creationId xmlns:p14="http://schemas.microsoft.com/office/powerpoint/2010/main" val="198969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F7DBC-02AE-8E5A-838F-7637A1A933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08F42C-014E-03CC-3380-07042B7A4D3F}"/>
              </a:ext>
            </a:extLst>
          </p:cNvPr>
          <p:cNvSpPr>
            <a:spLocks noGrp="1"/>
          </p:cNvSpPr>
          <p:nvPr>
            <p:ph type="title"/>
          </p:nvPr>
        </p:nvSpPr>
        <p:spPr/>
        <p:txBody>
          <a:bodyPr/>
          <a:lstStyle/>
          <a:p>
            <a:r>
              <a:rPr lang="da-DK" dirty="0"/>
              <a:t>Sammenlign med nabokommuner</a:t>
            </a:r>
            <a:br>
              <a:rPr lang="da-DK" dirty="0"/>
            </a:br>
            <a:r>
              <a:rPr lang="da-DK" dirty="0"/>
              <a:t>19-24 år</a:t>
            </a:r>
          </a:p>
        </p:txBody>
      </p:sp>
      <p:pic>
        <p:nvPicPr>
          <p:cNvPr id="4" name="Billede 3">
            <a:extLst>
              <a:ext uri="{FF2B5EF4-FFF2-40B4-BE49-F238E27FC236}">
                <a16:creationId xmlns:a16="http://schemas.microsoft.com/office/drawing/2014/main" id="{39B20034-C73C-2203-165A-F4DB668E8CEF}"/>
              </a:ext>
            </a:extLst>
          </p:cNvPr>
          <p:cNvPicPr>
            <a:picLocks noChangeAspect="1"/>
          </p:cNvPicPr>
          <p:nvPr/>
        </p:nvPicPr>
        <p:blipFill>
          <a:blip r:embed="rId2"/>
          <a:srcRect l="56299" t="27320" r="5504" b="9680"/>
          <a:stretch/>
        </p:blipFill>
        <p:spPr>
          <a:xfrm>
            <a:off x="611560" y="1988840"/>
            <a:ext cx="6480720" cy="3340280"/>
          </a:xfrm>
          <a:prstGeom prst="rect">
            <a:avLst/>
          </a:prstGeom>
        </p:spPr>
      </p:pic>
    </p:spTree>
    <p:extLst>
      <p:ext uri="{BB962C8B-B14F-4D97-AF65-F5344CB8AC3E}">
        <p14:creationId xmlns:p14="http://schemas.microsoft.com/office/powerpoint/2010/main" val="2300669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E387F3E-C090-1294-069D-A52A58F62989}"/>
              </a:ext>
            </a:extLst>
          </p:cNvPr>
          <p:cNvSpPr>
            <a:spLocks noGrp="1"/>
          </p:cNvSpPr>
          <p:nvPr>
            <p:ph idx="1"/>
          </p:nvPr>
        </p:nvSpPr>
        <p:spPr/>
        <p:txBody>
          <a:bodyPr/>
          <a:lstStyle/>
          <a:p>
            <a:r>
              <a:rPr lang="da-DK" sz="6000" dirty="0">
                <a:solidFill>
                  <a:srgbClr val="00B050"/>
                </a:solidFill>
              </a:rPr>
              <a:t>PAUSE og Aftensmad</a:t>
            </a:r>
          </a:p>
        </p:txBody>
      </p:sp>
    </p:spTree>
    <p:extLst>
      <p:ext uri="{BB962C8B-B14F-4D97-AF65-F5344CB8AC3E}">
        <p14:creationId xmlns:p14="http://schemas.microsoft.com/office/powerpoint/2010/main" val="15282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CEB94-C8A7-D57F-3138-353552D549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3CB9A2-E2E0-C7E2-AFCE-951EBC17DAA9}"/>
              </a:ext>
            </a:extLst>
          </p:cNvPr>
          <p:cNvSpPr>
            <a:spLocks noGrp="1"/>
          </p:cNvSpPr>
          <p:nvPr>
            <p:ph type="title"/>
          </p:nvPr>
        </p:nvSpPr>
        <p:spPr/>
        <p:txBody>
          <a:bodyPr/>
          <a:lstStyle/>
          <a:p>
            <a:r>
              <a:rPr lang="da-DK" dirty="0"/>
              <a:t>Velkomst </a:t>
            </a:r>
          </a:p>
        </p:txBody>
      </p:sp>
      <p:sp>
        <p:nvSpPr>
          <p:cNvPr id="3" name="Pladsholder til indhold 2">
            <a:extLst>
              <a:ext uri="{FF2B5EF4-FFF2-40B4-BE49-F238E27FC236}">
                <a16:creationId xmlns:a16="http://schemas.microsoft.com/office/drawing/2014/main" id="{CC39DEAE-2DCF-1D59-053E-129CD508F860}"/>
              </a:ext>
            </a:extLst>
          </p:cNvPr>
          <p:cNvSpPr>
            <a:spLocks noGrp="1"/>
          </p:cNvSpPr>
          <p:nvPr>
            <p:ph idx="1"/>
          </p:nvPr>
        </p:nvSpPr>
        <p:spPr/>
        <p:txBody>
          <a:bodyPr/>
          <a:lstStyle/>
          <a:p>
            <a:pPr marL="0" indent="0" algn="ctr">
              <a:buNone/>
            </a:pPr>
            <a:r>
              <a:rPr lang="da-DK" sz="5400" dirty="0">
                <a:solidFill>
                  <a:srgbClr val="7030A0"/>
                </a:solidFill>
              </a:rPr>
              <a:t>Anne Grethe Thede Jensen</a:t>
            </a:r>
          </a:p>
          <a:p>
            <a:pPr marL="0" indent="0" algn="ctr">
              <a:buNone/>
            </a:pPr>
            <a:r>
              <a:rPr lang="da-DK" sz="2400" dirty="0" err="1">
                <a:solidFill>
                  <a:srgbClr val="7030A0"/>
                </a:solidFill>
              </a:rPr>
              <a:t>Forperson</a:t>
            </a:r>
            <a:r>
              <a:rPr lang="da-DK" sz="2400" dirty="0">
                <a:solidFill>
                  <a:srgbClr val="7030A0"/>
                </a:solidFill>
              </a:rPr>
              <a:t> </a:t>
            </a:r>
          </a:p>
          <a:p>
            <a:pPr marL="0" indent="0" algn="ctr">
              <a:buNone/>
            </a:pPr>
            <a:r>
              <a:rPr lang="da-DK" sz="2400" dirty="0">
                <a:solidFill>
                  <a:srgbClr val="7030A0"/>
                </a:solidFill>
              </a:rPr>
              <a:t>DGI Midt- og Vestsjælland</a:t>
            </a:r>
            <a:endParaRPr lang="da-DK" sz="3200" dirty="0">
              <a:solidFill>
                <a:srgbClr val="7030A0"/>
              </a:solidFill>
            </a:endParaRPr>
          </a:p>
        </p:txBody>
      </p:sp>
    </p:spTree>
    <p:extLst>
      <p:ext uri="{BB962C8B-B14F-4D97-AF65-F5344CB8AC3E}">
        <p14:creationId xmlns:p14="http://schemas.microsoft.com/office/powerpoint/2010/main" val="3990975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3E81A-387C-E6FB-3529-D02A347AA3FE}"/>
              </a:ext>
            </a:extLst>
          </p:cNvPr>
          <p:cNvSpPr>
            <a:spLocks noGrp="1"/>
          </p:cNvSpPr>
          <p:nvPr>
            <p:ph type="title"/>
          </p:nvPr>
        </p:nvSpPr>
        <p:spPr/>
        <p:txBody>
          <a:bodyPr/>
          <a:lstStyle/>
          <a:p>
            <a:r>
              <a:rPr lang="da-DK" dirty="0"/>
              <a:t>Oplæg til workshop 		</a:t>
            </a:r>
          </a:p>
        </p:txBody>
      </p:sp>
      <p:sp>
        <p:nvSpPr>
          <p:cNvPr id="3" name="Pladsholder til indhold 2">
            <a:extLst>
              <a:ext uri="{FF2B5EF4-FFF2-40B4-BE49-F238E27FC236}">
                <a16:creationId xmlns:a16="http://schemas.microsoft.com/office/drawing/2014/main" id="{E7BB67F3-FDCC-6854-A8E0-01213F7FE2B8}"/>
              </a:ext>
            </a:extLst>
          </p:cNvPr>
          <p:cNvSpPr>
            <a:spLocks noGrp="1"/>
          </p:cNvSpPr>
          <p:nvPr>
            <p:ph idx="1"/>
          </p:nvPr>
        </p:nvSpPr>
        <p:spPr/>
        <p:txBody>
          <a:bodyPr/>
          <a:lstStyle/>
          <a:p>
            <a:r>
              <a:rPr lang="da-DK" dirty="0"/>
              <a:t>Workshop 1 </a:t>
            </a:r>
            <a:r>
              <a:rPr lang="da-DK" sz="2000" dirty="0"/>
              <a:t>– Sådan er vi sammen</a:t>
            </a:r>
          </a:p>
          <a:p>
            <a:pPr lvl="1"/>
            <a:r>
              <a:rPr lang="da-DK" dirty="0"/>
              <a:t>Beredskabsplan og samværspolitik </a:t>
            </a:r>
          </a:p>
          <a:p>
            <a:pPr lvl="1"/>
            <a:r>
              <a:rPr lang="da-DK" dirty="0"/>
              <a:t>Marianne og Thor </a:t>
            </a:r>
          </a:p>
          <a:p>
            <a:pPr lvl="1"/>
            <a:r>
              <a:rPr lang="da-DK" dirty="0"/>
              <a:t>Lokation: Multirummet</a:t>
            </a:r>
          </a:p>
          <a:p>
            <a:r>
              <a:rPr lang="da-DK" dirty="0"/>
              <a:t>Workshop 2 </a:t>
            </a:r>
            <a:r>
              <a:rPr lang="da-DK" sz="2000" dirty="0"/>
              <a:t>– Plads til alle</a:t>
            </a:r>
          </a:p>
          <a:p>
            <a:pPr lvl="1"/>
            <a:r>
              <a:rPr lang="da-DK" dirty="0"/>
              <a:t>Jørgen Marthedal, Specialsport Danmark og Theodor </a:t>
            </a:r>
          </a:p>
          <a:p>
            <a:pPr lvl="1"/>
            <a:r>
              <a:rPr lang="da-DK" dirty="0"/>
              <a:t>Lokation: Konferencelokalet</a:t>
            </a:r>
          </a:p>
          <a:p>
            <a:r>
              <a:rPr lang="da-DK" dirty="0"/>
              <a:t>Workshop 3 </a:t>
            </a:r>
            <a:r>
              <a:rPr lang="da-DK" sz="2000" dirty="0"/>
              <a:t>– Idræt for de små (0-6 år)</a:t>
            </a:r>
          </a:p>
          <a:p>
            <a:pPr lvl="1"/>
            <a:r>
              <a:rPr lang="da-DK" dirty="0"/>
              <a:t>Kit og Ida </a:t>
            </a:r>
          </a:p>
          <a:p>
            <a:pPr lvl="1"/>
            <a:r>
              <a:rPr lang="da-DK" dirty="0"/>
              <a:t>Lokation: Cafeen </a:t>
            </a:r>
          </a:p>
          <a:p>
            <a:endParaRPr lang="da-DK" dirty="0"/>
          </a:p>
          <a:p>
            <a:endParaRPr lang="da-DK" dirty="0"/>
          </a:p>
        </p:txBody>
      </p:sp>
    </p:spTree>
    <p:extLst>
      <p:ext uri="{BB962C8B-B14F-4D97-AF65-F5344CB8AC3E}">
        <p14:creationId xmlns:p14="http://schemas.microsoft.com/office/powerpoint/2010/main" val="136809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72CDB-8014-95D0-630E-7FE0E05E27A5}"/>
              </a:ext>
            </a:extLst>
          </p:cNvPr>
          <p:cNvSpPr>
            <a:spLocks noGrp="1"/>
          </p:cNvSpPr>
          <p:nvPr>
            <p:ph type="title"/>
          </p:nvPr>
        </p:nvSpPr>
        <p:spPr/>
        <p:txBody>
          <a:bodyPr/>
          <a:lstStyle/>
          <a:p>
            <a:r>
              <a:rPr lang="da-DK" dirty="0"/>
              <a:t>Afslutning </a:t>
            </a:r>
          </a:p>
        </p:txBody>
      </p:sp>
      <p:pic>
        <p:nvPicPr>
          <p:cNvPr id="1026" name="Picture 2" descr="Kan være en grafik af landkort og tekst">
            <a:extLst>
              <a:ext uri="{FF2B5EF4-FFF2-40B4-BE49-F238E27FC236}">
                <a16:creationId xmlns:a16="http://schemas.microsoft.com/office/drawing/2014/main" id="{F722EBA2-AA09-074F-0329-9CA1FE675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584" y="850106"/>
            <a:ext cx="3684475" cy="5157787"/>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8B940E55-F9E1-6B47-1315-56E4AC86EE6A}"/>
              </a:ext>
            </a:extLst>
          </p:cNvPr>
          <p:cNvSpPr txBox="1"/>
          <p:nvPr/>
        </p:nvSpPr>
        <p:spPr>
          <a:xfrm>
            <a:off x="464326" y="1700213"/>
            <a:ext cx="3684474" cy="2154436"/>
          </a:xfrm>
          <a:prstGeom prst="rect">
            <a:avLst/>
          </a:prstGeom>
          <a:noFill/>
          <a:ln>
            <a:solidFill>
              <a:schemeClr val="accent1"/>
            </a:solidFill>
          </a:ln>
        </p:spPr>
        <p:txBody>
          <a:bodyPr wrap="square" lIns="0" tIns="0" rIns="0" bIns="0" rtlCol="0">
            <a:spAutoFit/>
          </a:bodyPr>
          <a:lstStyle/>
          <a:p>
            <a:r>
              <a:rPr lang="da-DK" sz="2000" dirty="0">
                <a:solidFill>
                  <a:srgbClr val="0070C0"/>
                </a:solidFill>
                <a:latin typeface="+mn-lt"/>
              </a:rPr>
              <a:t>Samarbejde på tværs: </a:t>
            </a:r>
          </a:p>
          <a:p>
            <a:r>
              <a:rPr lang="da-DK" sz="2000" dirty="0">
                <a:latin typeface="+mn-lt"/>
              </a:rPr>
              <a:t>Eftermiddagsmøde om hvordan man kan samarbejde med Ældre og sundhed </a:t>
            </a:r>
          </a:p>
          <a:p>
            <a:r>
              <a:rPr lang="da-DK" sz="2000" dirty="0" err="1">
                <a:latin typeface="+mn-lt"/>
              </a:rPr>
              <a:t>d.XX</a:t>
            </a:r>
            <a:r>
              <a:rPr lang="da-DK" sz="2000" dirty="0">
                <a:latin typeface="+mn-lt"/>
              </a:rPr>
              <a:t>/</a:t>
            </a:r>
          </a:p>
          <a:p>
            <a:r>
              <a:rPr lang="da-DK" sz="2000" dirty="0">
                <a:latin typeface="+mn-lt"/>
              </a:rPr>
              <a:t>  </a:t>
            </a:r>
          </a:p>
          <a:p>
            <a:endParaRPr lang="da-DK" sz="2000" i="1" dirty="0" err="1">
              <a:latin typeface="+mn-lt"/>
            </a:endParaRPr>
          </a:p>
        </p:txBody>
      </p:sp>
      <p:sp>
        <p:nvSpPr>
          <p:cNvPr id="3" name="Tekstfelt 2">
            <a:extLst>
              <a:ext uri="{FF2B5EF4-FFF2-40B4-BE49-F238E27FC236}">
                <a16:creationId xmlns:a16="http://schemas.microsoft.com/office/drawing/2014/main" id="{69254346-55C3-8C9B-1978-9F1CAB76B4E0}"/>
              </a:ext>
            </a:extLst>
          </p:cNvPr>
          <p:cNvSpPr txBox="1"/>
          <p:nvPr/>
        </p:nvSpPr>
        <p:spPr>
          <a:xfrm>
            <a:off x="464326" y="4221088"/>
            <a:ext cx="3684474" cy="1231106"/>
          </a:xfrm>
          <a:prstGeom prst="rect">
            <a:avLst/>
          </a:prstGeom>
          <a:noFill/>
          <a:ln>
            <a:solidFill>
              <a:schemeClr val="accent1"/>
            </a:solidFill>
          </a:ln>
        </p:spPr>
        <p:txBody>
          <a:bodyPr wrap="square" lIns="0" tIns="0" rIns="0" bIns="0" rtlCol="0">
            <a:spAutoFit/>
          </a:bodyPr>
          <a:lstStyle/>
          <a:p>
            <a:r>
              <a:rPr lang="da-DK" sz="2000" i="1" dirty="0">
                <a:latin typeface="+mn-lt"/>
              </a:rPr>
              <a:t>https://albertslund.dk/kultur-og-fritid/puljer-og-tilskud/eksterne-fonde-og-puljer</a:t>
            </a:r>
          </a:p>
        </p:txBody>
      </p:sp>
    </p:spTree>
    <p:extLst>
      <p:ext uri="{BB962C8B-B14F-4D97-AF65-F5344CB8AC3E}">
        <p14:creationId xmlns:p14="http://schemas.microsoft.com/office/powerpoint/2010/main" val="414755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2657-E485-9E05-EDE5-29C4F567BE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D3A193B-2FCC-D8CE-72CC-E373E70B37C6}"/>
              </a:ext>
            </a:extLst>
          </p:cNvPr>
          <p:cNvSpPr>
            <a:spLocks noGrp="1"/>
          </p:cNvSpPr>
          <p:nvPr>
            <p:ph type="title"/>
          </p:nvPr>
        </p:nvSpPr>
        <p:spPr/>
        <p:txBody>
          <a:bodyPr/>
          <a:lstStyle/>
          <a:p>
            <a:r>
              <a:rPr lang="da-DK" dirty="0"/>
              <a:t>Afslutning </a:t>
            </a:r>
          </a:p>
        </p:txBody>
      </p:sp>
      <p:sp>
        <p:nvSpPr>
          <p:cNvPr id="3" name="Pladsholder til indhold 2">
            <a:extLst>
              <a:ext uri="{FF2B5EF4-FFF2-40B4-BE49-F238E27FC236}">
                <a16:creationId xmlns:a16="http://schemas.microsoft.com/office/drawing/2014/main" id="{DE3A6857-30C5-FCEF-9387-806506DF554B}"/>
              </a:ext>
            </a:extLst>
          </p:cNvPr>
          <p:cNvSpPr>
            <a:spLocks noGrp="1"/>
          </p:cNvSpPr>
          <p:nvPr>
            <p:ph idx="1"/>
          </p:nvPr>
        </p:nvSpPr>
        <p:spPr/>
        <p:txBody>
          <a:bodyPr/>
          <a:lstStyle/>
          <a:p>
            <a:r>
              <a:rPr lang="da-DK" dirty="0"/>
              <a:t>Evaluering </a:t>
            </a:r>
          </a:p>
          <a:p>
            <a:endParaRPr lang="da-DK" dirty="0"/>
          </a:p>
        </p:txBody>
      </p:sp>
      <p:pic>
        <p:nvPicPr>
          <p:cNvPr id="5" name="Billede 4">
            <a:extLst>
              <a:ext uri="{FF2B5EF4-FFF2-40B4-BE49-F238E27FC236}">
                <a16:creationId xmlns:a16="http://schemas.microsoft.com/office/drawing/2014/main" id="{EE203B65-6A21-2DDD-1343-C03B1192896C}"/>
              </a:ext>
            </a:extLst>
          </p:cNvPr>
          <p:cNvPicPr>
            <a:picLocks noChangeAspect="1"/>
          </p:cNvPicPr>
          <p:nvPr/>
        </p:nvPicPr>
        <p:blipFill>
          <a:blip r:embed="rId2"/>
          <a:srcRect l="27951" t="50000" r="61812" b="13600"/>
          <a:stretch/>
        </p:blipFill>
        <p:spPr>
          <a:xfrm>
            <a:off x="611560" y="2276872"/>
            <a:ext cx="2952328" cy="2952331"/>
          </a:xfrm>
          <a:prstGeom prst="rect">
            <a:avLst/>
          </a:prstGeom>
        </p:spPr>
      </p:pic>
    </p:spTree>
    <p:extLst>
      <p:ext uri="{BB962C8B-B14F-4D97-AF65-F5344CB8AC3E}">
        <p14:creationId xmlns:p14="http://schemas.microsoft.com/office/powerpoint/2010/main" val="237142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072D9-A22E-68D9-02E1-3977DD203706}"/>
              </a:ext>
            </a:extLst>
          </p:cNvPr>
          <p:cNvSpPr>
            <a:spLocks noGrp="1"/>
          </p:cNvSpPr>
          <p:nvPr>
            <p:ph type="title"/>
          </p:nvPr>
        </p:nvSpPr>
        <p:spPr/>
        <p:txBody>
          <a:bodyPr/>
          <a:lstStyle/>
          <a:p>
            <a:r>
              <a:rPr lang="da-DK" dirty="0"/>
              <a:t>Partnerskabsaftale 2025-2027</a:t>
            </a:r>
          </a:p>
        </p:txBody>
      </p:sp>
      <p:sp>
        <p:nvSpPr>
          <p:cNvPr id="3" name="Pladsholder til indhold 2">
            <a:extLst>
              <a:ext uri="{FF2B5EF4-FFF2-40B4-BE49-F238E27FC236}">
                <a16:creationId xmlns:a16="http://schemas.microsoft.com/office/drawing/2014/main" id="{E4E927DC-152C-159A-891E-D062FD310EBB}"/>
              </a:ext>
            </a:extLst>
          </p:cNvPr>
          <p:cNvSpPr>
            <a:spLocks noGrp="1"/>
          </p:cNvSpPr>
          <p:nvPr>
            <p:ph idx="1"/>
          </p:nvPr>
        </p:nvSpPr>
        <p:spPr/>
        <p:txBody>
          <a:bodyPr/>
          <a:lstStyle/>
          <a:p>
            <a:r>
              <a:rPr lang="da-DK" dirty="0"/>
              <a:t>Er indirekte også en samarbejdsaftale med jer. </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graphicFrame>
        <p:nvGraphicFramePr>
          <p:cNvPr id="4" name="Diagram 3">
            <a:extLst>
              <a:ext uri="{FF2B5EF4-FFF2-40B4-BE49-F238E27FC236}">
                <a16:creationId xmlns:a16="http://schemas.microsoft.com/office/drawing/2014/main" id="{524DF21E-A834-EDB6-3C96-97EB79C57986}"/>
              </a:ext>
            </a:extLst>
          </p:cNvPr>
          <p:cNvGraphicFramePr/>
          <p:nvPr>
            <p:extLst>
              <p:ext uri="{D42A27DB-BD31-4B8C-83A1-F6EECF244321}">
                <p14:modId xmlns:p14="http://schemas.microsoft.com/office/powerpoint/2010/main" val="1045273042"/>
              </p:ext>
            </p:extLst>
          </p:nvPr>
        </p:nvGraphicFramePr>
        <p:xfrm>
          <a:off x="2051720" y="2420888"/>
          <a:ext cx="4416152" cy="2536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26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5A42B-E89B-CCA5-37EC-EA38AE2128C7}"/>
              </a:ext>
            </a:extLst>
          </p:cNvPr>
          <p:cNvSpPr>
            <a:spLocks noGrp="1"/>
          </p:cNvSpPr>
          <p:nvPr>
            <p:ph type="title"/>
          </p:nvPr>
        </p:nvSpPr>
        <p:spPr/>
        <p:txBody>
          <a:bodyPr/>
          <a:lstStyle/>
          <a:p>
            <a:r>
              <a:rPr lang="da-DK" dirty="0"/>
              <a:t>Tre indsatsområder og 3 målgrupper  </a:t>
            </a:r>
          </a:p>
        </p:txBody>
      </p:sp>
      <p:pic>
        <p:nvPicPr>
          <p:cNvPr id="5" name="Billede 4">
            <a:extLst>
              <a:ext uri="{FF2B5EF4-FFF2-40B4-BE49-F238E27FC236}">
                <a16:creationId xmlns:a16="http://schemas.microsoft.com/office/drawing/2014/main" id="{94E1D222-1D34-40AA-9E15-9B79DE994813}"/>
              </a:ext>
            </a:extLst>
          </p:cNvPr>
          <p:cNvPicPr>
            <a:picLocks noChangeAspect="1"/>
          </p:cNvPicPr>
          <p:nvPr/>
        </p:nvPicPr>
        <p:blipFill>
          <a:blip r:embed="rId3"/>
          <a:srcRect l="16138" t="36399" r="67269" b="32360"/>
          <a:stretch/>
        </p:blipFill>
        <p:spPr>
          <a:xfrm>
            <a:off x="1331640" y="1592796"/>
            <a:ext cx="6241714" cy="3672408"/>
          </a:xfrm>
          <a:prstGeom prst="rect">
            <a:avLst/>
          </a:prstGeom>
        </p:spPr>
      </p:pic>
    </p:spTree>
    <p:extLst>
      <p:ext uri="{BB962C8B-B14F-4D97-AF65-F5344CB8AC3E}">
        <p14:creationId xmlns:p14="http://schemas.microsoft.com/office/powerpoint/2010/main" val="3701393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5532-8E93-5502-DB9A-B975194386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67A2EA-39E3-20A4-70EF-D0E32A2FD45F}"/>
              </a:ext>
            </a:extLst>
          </p:cNvPr>
          <p:cNvSpPr>
            <a:spLocks noGrp="1"/>
          </p:cNvSpPr>
          <p:nvPr>
            <p:ph type="title"/>
          </p:nvPr>
        </p:nvSpPr>
        <p:spPr/>
        <p:txBody>
          <a:bodyPr/>
          <a:lstStyle/>
          <a:p>
            <a:r>
              <a:rPr lang="da-DK" dirty="0"/>
              <a:t>Fokus på 3 målgrupper </a:t>
            </a:r>
          </a:p>
        </p:txBody>
      </p:sp>
      <p:sp>
        <p:nvSpPr>
          <p:cNvPr id="3" name="Pladsholder til indhold 2">
            <a:extLst>
              <a:ext uri="{FF2B5EF4-FFF2-40B4-BE49-F238E27FC236}">
                <a16:creationId xmlns:a16="http://schemas.microsoft.com/office/drawing/2014/main" id="{408119B7-290F-3CD6-387A-1E0EA30CDD29}"/>
              </a:ext>
            </a:extLst>
          </p:cNvPr>
          <p:cNvSpPr>
            <a:spLocks noGrp="1"/>
          </p:cNvSpPr>
          <p:nvPr>
            <p:ph idx="1"/>
          </p:nvPr>
        </p:nvSpPr>
        <p:spPr>
          <a:xfrm>
            <a:off x="503238" y="1196752"/>
            <a:ext cx="8137525" cy="5064607"/>
          </a:xfrm>
        </p:spPr>
        <p:txBody>
          <a:bodyPr/>
          <a:lstStyle/>
          <a:p>
            <a:pPr marL="0" indent="0">
              <a:buNone/>
            </a:pPr>
            <a:r>
              <a:rPr lang="da-DK" sz="1800" b="1" dirty="0"/>
              <a:t>0-6 år – Kropslig dannelse og bevægelsesglæde</a:t>
            </a:r>
          </a:p>
          <a:p>
            <a:pPr marL="0" indent="0">
              <a:buNone/>
            </a:pPr>
            <a:r>
              <a:rPr lang="da-DK" sz="1200" dirty="0"/>
              <a:t>Der skal sættes fokus på: </a:t>
            </a:r>
          </a:p>
          <a:p>
            <a:r>
              <a:rPr lang="da-DK" sz="1200" dirty="0"/>
              <a:t>At understøtte udviklingen af børns motoriske kompetencer i samarbejde med børnehuse og sundhedspleje </a:t>
            </a:r>
          </a:p>
          <a:p>
            <a:r>
              <a:rPr lang="da-DK" sz="1200" dirty="0">
                <a:solidFill>
                  <a:schemeClr val="bg2">
                    <a:lumMod val="75000"/>
                  </a:schemeClr>
                </a:solidFill>
              </a:rPr>
              <a:t>At indgå partnerskaber mellem aftalens samarbejdspartnere og de foreninger, der i særlig grad ønsker at gøre en indsats for at målrette aktiviteter til børn i alderen 0-6 år samt deres familier</a:t>
            </a:r>
          </a:p>
          <a:p>
            <a:r>
              <a:rPr lang="da-DK" sz="1200" dirty="0"/>
              <a:t>at hjælpe flere foreningsuvante børn ind i foreningslivets fællesskaber via fritidsvejledning og tilpassede foreningsaktiviteter</a:t>
            </a:r>
          </a:p>
          <a:p>
            <a:r>
              <a:rPr lang="da-DK" sz="1200" dirty="0"/>
              <a:t>At styrke broerne mellem dagtilbud og lokale foreninger</a:t>
            </a:r>
          </a:p>
          <a:p>
            <a:endParaRPr lang="da-DK" sz="1200" dirty="0"/>
          </a:p>
          <a:p>
            <a:endParaRPr lang="da-DK" sz="1050" dirty="0"/>
          </a:p>
          <a:p>
            <a:pPr marL="0" indent="0">
              <a:buNone/>
            </a:pPr>
            <a:r>
              <a:rPr lang="da-DK" sz="1800" b="1" dirty="0"/>
              <a:t>7-12 år – Aktive fællesskaber og deltagelsesmuligheder for alle</a:t>
            </a:r>
          </a:p>
          <a:p>
            <a:pPr marL="0" indent="0">
              <a:buNone/>
            </a:pPr>
            <a:r>
              <a:rPr lang="da-DK" sz="1200" dirty="0"/>
              <a:t>Der skal sættes fokus på: </a:t>
            </a:r>
          </a:p>
          <a:p>
            <a:r>
              <a:rPr lang="da-DK" sz="1200" dirty="0"/>
              <a:t>At præsentere flere børn i målgruppen til foreningslivets muligheder via strukturerede Åben Skoleindsatser</a:t>
            </a:r>
          </a:p>
          <a:p>
            <a:r>
              <a:rPr lang="da-DK" sz="1200" dirty="0"/>
              <a:t>At indgå partnerskaber mellem aftalens samarbejdspartnere og de foreninger, der i særlig grad ønsker at gøre en indsats for at målrette aktiviteter til børn i alderen 7-12 år</a:t>
            </a:r>
          </a:p>
          <a:p>
            <a:r>
              <a:rPr lang="da-DK" sz="1200" dirty="0"/>
              <a:t>At hjælpe flere foreningsuvante børn ind i foreningslivets fællesskaber via fritidsvejledning og tilpassede foreningsaktiviteter</a:t>
            </a:r>
          </a:p>
          <a:p>
            <a:r>
              <a:rPr lang="da-DK" sz="1200" dirty="0"/>
              <a:t>At styrke broerne mellem skoler/SFO’er og lokale foreninger aber og deltagelsesmulighed for alle</a:t>
            </a:r>
          </a:p>
          <a:p>
            <a:pPr>
              <a:buFontTx/>
              <a:buChar char="-"/>
            </a:pPr>
            <a:endParaRPr lang="da-DK" sz="1200" dirty="0"/>
          </a:p>
          <a:p>
            <a:pPr marL="0" indent="0">
              <a:buNone/>
            </a:pPr>
            <a:endParaRPr lang="da-DK" sz="1600" b="1" dirty="0"/>
          </a:p>
        </p:txBody>
      </p:sp>
    </p:spTree>
    <p:extLst>
      <p:ext uri="{BB962C8B-B14F-4D97-AF65-F5344CB8AC3E}">
        <p14:creationId xmlns:p14="http://schemas.microsoft.com/office/powerpoint/2010/main" val="1541592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DE68-8F6F-E85C-2310-EB0D4C4225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D7881A-2436-9D1F-0122-C7EB514ACBA8}"/>
              </a:ext>
            </a:extLst>
          </p:cNvPr>
          <p:cNvSpPr>
            <a:spLocks noGrp="1"/>
          </p:cNvSpPr>
          <p:nvPr>
            <p:ph type="title"/>
          </p:nvPr>
        </p:nvSpPr>
        <p:spPr/>
        <p:txBody>
          <a:bodyPr/>
          <a:lstStyle/>
          <a:p>
            <a:r>
              <a:rPr lang="da-DK" dirty="0"/>
              <a:t>Fokus på 3 målgrupper </a:t>
            </a:r>
          </a:p>
        </p:txBody>
      </p:sp>
      <p:sp>
        <p:nvSpPr>
          <p:cNvPr id="3" name="Pladsholder til indhold 2">
            <a:extLst>
              <a:ext uri="{FF2B5EF4-FFF2-40B4-BE49-F238E27FC236}">
                <a16:creationId xmlns:a16="http://schemas.microsoft.com/office/drawing/2014/main" id="{0221A665-BC94-2668-864F-DD1881E4DF32}"/>
              </a:ext>
            </a:extLst>
          </p:cNvPr>
          <p:cNvSpPr>
            <a:spLocks noGrp="1"/>
          </p:cNvSpPr>
          <p:nvPr>
            <p:ph idx="1"/>
          </p:nvPr>
        </p:nvSpPr>
        <p:spPr>
          <a:xfrm>
            <a:off x="503238" y="1196752"/>
            <a:ext cx="8137525" cy="5064607"/>
          </a:xfrm>
        </p:spPr>
        <p:txBody>
          <a:bodyPr/>
          <a:lstStyle/>
          <a:p>
            <a:pPr>
              <a:buFontTx/>
              <a:buChar char="-"/>
            </a:pPr>
            <a:endParaRPr lang="da-DK" sz="1200" dirty="0"/>
          </a:p>
          <a:p>
            <a:pPr marL="0" indent="0">
              <a:buNone/>
            </a:pPr>
            <a:r>
              <a:rPr lang="da-DK" sz="1800" b="1" dirty="0"/>
              <a:t>13-24 år – Livsduelige unge i forpligtende fællesskaber</a:t>
            </a:r>
          </a:p>
          <a:p>
            <a:pPr marL="0" indent="0">
              <a:buNone/>
            </a:pPr>
            <a:r>
              <a:rPr lang="da-DK" sz="1200" i="0" dirty="0"/>
              <a:t>Der skal sættes fokus på: </a:t>
            </a:r>
          </a:p>
          <a:p>
            <a:r>
              <a:rPr lang="da-DK" sz="1200" i="0" dirty="0"/>
              <a:t>At indgå partnerskaber mellem aftalens samarbejdspartnere og de foreninger, der i særlig grad ønsker at gøre en indsats for at målrette aktiviteter til unge, piger og ”senstartere”</a:t>
            </a:r>
          </a:p>
          <a:p>
            <a:r>
              <a:rPr lang="da-DK" sz="1200" i="0" dirty="0"/>
              <a:t>At inspirere foreninger til at udvikle en bredere vifte af aktivitetstilbud, der tager udgangspunkt i de unges ønsker og behov, er mindre konkurrenceorienterede og giver mulighed for at begynde på en ny aktivitet, selv i en senere alder</a:t>
            </a:r>
          </a:p>
          <a:p>
            <a:r>
              <a:rPr lang="da-DK" sz="1200" i="0" dirty="0"/>
              <a:t>At hjælpe flere foreningsuvante unge ind i foreningslivets fællesskaber via fritidsvejledning og tilpassede foreningsaktiviteter.</a:t>
            </a:r>
          </a:p>
          <a:p>
            <a:r>
              <a:rPr lang="da-DK" sz="1200" i="0" dirty="0"/>
              <a:t>At styrke og understøtte de unges frivillige engagement.</a:t>
            </a:r>
          </a:p>
          <a:p>
            <a:r>
              <a:rPr lang="da-DK" sz="1200" i="0" dirty="0"/>
              <a:t>At styrke broerne mellem skoler/ungdomsuddannelser og lokale foreninger</a:t>
            </a:r>
          </a:p>
        </p:txBody>
      </p:sp>
    </p:spTree>
    <p:extLst>
      <p:ext uri="{BB962C8B-B14F-4D97-AF65-F5344CB8AC3E}">
        <p14:creationId xmlns:p14="http://schemas.microsoft.com/office/powerpoint/2010/main" val="2572915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b-NO" dirty="0"/>
              <a:t>Medlemstal 2024 </a:t>
            </a:r>
          </a:p>
        </p:txBody>
      </p:sp>
      <p:sp>
        <p:nvSpPr>
          <p:cNvPr id="3" name="Undertitel 2"/>
          <p:cNvSpPr>
            <a:spLocks noGrp="1"/>
          </p:cNvSpPr>
          <p:nvPr>
            <p:ph type="subTitle" idx="1"/>
          </p:nvPr>
        </p:nvSpPr>
        <p:spPr/>
        <p:txBody>
          <a:bodyPr/>
          <a:lstStyle/>
          <a:p>
            <a:r>
              <a:rPr lang="nb-NO" dirty="0"/>
              <a:t>Udvikling og tendenser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6FE1C-41EA-7954-7D2B-3392F602DF71}"/>
              </a:ext>
            </a:extLst>
          </p:cNvPr>
          <p:cNvSpPr>
            <a:spLocks noGrp="1"/>
          </p:cNvSpPr>
          <p:nvPr>
            <p:ph type="title"/>
          </p:nvPr>
        </p:nvSpPr>
        <p:spPr/>
        <p:txBody>
          <a:bodyPr/>
          <a:lstStyle/>
          <a:p>
            <a:r>
              <a:rPr lang="da-DK" dirty="0"/>
              <a:t>Indberetningen rent teknisk 	</a:t>
            </a:r>
          </a:p>
        </p:txBody>
      </p:sp>
      <p:sp>
        <p:nvSpPr>
          <p:cNvPr id="3" name="Pladsholder til indhold 2">
            <a:extLst>
              <a:ext uri="{FF2B5EF4-FFF2-40B4-BE49-F238E27FC236}">
                <a16:creationId xmlns:a16="http://schemas.microsoft.com/office/drawing/2014/main" id="{55CC2241-6962-B21C-22B3-746BA990957F}"/>
              </a:ext>
            </a:extLst>
          </p:cNvPr>
          <p:cNvSpPr>
            <a:spLocks noGrp="1"/>
          </p:cNvSpPr>
          <p:nvPr>
            <p:ph idx="1"/>
          </p:nvPr>
        </p:nvSpPr>
        <p:spPr/>
        <p:txBody>
          <a:bodyPr/>
          <a:lstStyle/>
          <a:p>
            <a:r>
              <a:rPr lang="da-DK" dirty="0"/>
              <a:t>Foreningerne indberetter medlemstallene til det Centrale Foreningsregister (CFR) i Januar. </a:t>
            </a:r>
          </a:p>
          <a:p>
            <a:r>
              <a:rPr lang="da-DK" dirty="0"/>
              <a:t>Et medlem tæller med hvis man har været medlem af en forening i 3 sammenhængende måneder i løbet af 2024 </a:t>
            </a:r>
          </a:p>
          <a:p>
            <a:r>
              <a:rPr lang="da-DK" dirty="0"/>
              <a:t>Modsat indberetningen som medlemstilskuddet er baseret på til Albertslund Kommune,  der er et øjebliksbillede af antallet af medlemmer 1. oktober. </a:t>
            </a:r>
          </a:p>
          <a:p>
            <a:endParaRPr lang="da-DK" dirty="0"/>
          </a:p>
          <a:p>
            <a:endParaRPr lang="da-DK" dirty="0"/>
          </a:p>
          <a:p>
            <a:endParaRPr lang="da-DK" dirty="0"/>
          </a:p>
        </p:txBody>
      </p:sp>
    </p:spTree>
    <p:extLst>
      <p:ext uri="{BB962C8B-B14F-4D97-AF65-F5344CB8AC3E}">
        <p14:creationId xmlns:p14="http://schemas.microsoft.com/office/powerpoint/2010/main" val="944423089"/>
      </p:ext>
    </p:extLst>
  </p:cSld>
  <p:clrMapOvr>
    <a:masterClrMapping/>
  </p:clrMapOvr>
</p:sld>
</file>

<file path=ppt/theme/theme1.xml><?xml version="1.0" encoding="utf-8"?>
<a:theme xmlns:a="http://schemas.openxmlformats.org/drawingml/2006/main" name="Albertslund Kommune">
  <a:themeElements>
    <a:clrScheme name="1 Albertslund Miljø &amp; Teknik">
      <a:dk1>
        <a:srgbClr val="7F7F7F"/>
      </a:dk1>
      <a:lt1>
        <a:srgbClr val="FFFFFF"/>
      </a:lt1>
      <a:dk2>
        <a:srgbClr val="000000"/>
      </a:dk2>
      <a:lt2>
        <a:srgbClr val="034EA2"/>
      </a:lt2>
      <a:accent1>
        <a:srgbClr val="497729"/>
      </a:accent1>
      <a:accent2>
        <a:srgbClr val="92AD7F"/>
      </a:accent2>
      <a:accent3>
        <a:srgbClr val="37591F"/>
      </a:accent3>
      <a:accent4>
        <a:srgbClr val="6D9254"/>
      </a:accent4>
      <a:accent5>
        <a:srgbClr val="B6C9A9"/>
      </a:accent5>
      <a:accent6>
        <a:srgbClr val="DBE4D4"/>
      </a:accent6>
      <a:hlink>
        <a:srgbClr val="497729"/>
      </a:hlink>
      <a:folHlink>
        <a:srgbClr val="8CC63F"/>
      </a:folHlink>
    </a:clrScheme>
    <a:fontScheme name="Albertslund">
      <a:majorFont>
        <a:latin typeface="Open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rtlCol="0" anchor="ctr"/>
      <a:lstStyle>
        <a:defPPr algn="ctr">
          <a:defRPr i="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i="1" dirty="0" err="1" smtClean="0">
            <a:latin typeface="+mn-lt"/>
          </a:defRPr>
        </a:defPPr>
      </a:lstStyle>
    </a:txDef>
  </a:objectDefaults>
  <a:extraClrSchemeLst/>
  <a:extLst>
    <a:ext uri="{05A4C25C-085E-4340-85A3-A5531E510DB2}">
      <thm15:themeFamily xmlns:thm15="http://schemas.microsoft.com/office/thememl/2012/main" name="PP skabelon grøn" id="{C2A9BB1A-6A3F-43A2-BEB5-47200EE3B5DC}" vid="{F96513E9-2DE0-4F9A-B137-6017C6945FF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skabelon grøn</Template>
  <TotalTime>614</TotalTime>
  <Words>1218</Words>
  <Application>Microsoft Office PowerPoint</Application>
  <PresentationFormat>Skærmshow (4:3)</PresentationFormat>
  <Paragraphs>168</Paragraphs>
  <Slides>32</Slides>
  <Notes>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32</vt:i4>
      </vt:variant>
    </vt:vector>
  </HeadingPairs>
  <TitlesOfParts>
    <vt:vector size="38" baseType="lpstr">
      <vt:lpstr>Georgia</vt:lpstr>
      <vt:lpstr>Wingdings</vt:lpstr>
      <vt:lpstr>Arial Unicode MS</vt:lpstr>
      <vt:lpstr>Open Sans</vt:lpstr>
      <vt:lpstr>Arial</vt:lpstr>
      <vt:lpstr>Albertslund Kommune</vt:lpstr>
      <vt:lpstr>Program</vt:lpstr>
      <vt:lpstr>Velkomst </vt:lpstr>
      <vt:lpstr>Velkomst </vt:lpstr>
      <vt:lpstr>Partnerskabsaftale 2025-2027</vt:lpstr>
      <vt:lpstr>Tre indsatsområder og 3 målgrupper  </vt:lpstr>
      <vt:lpstr>Fokus på 3 målgrupper </vt:lpstr>
      <vt:lpstr>Fokus på 3 målgrupper </vt:lpstr>
      <vt:lpstr>Medlemstal 2024 </vt:lpstr>
      <vt:lpstr>Indberetningen rent teknisk  </vt:lpstr>
      <vt:lpstr>PowerPoint-præsentation</vt:lpstr>
      <vt:lpstr>Udvikling 0-24 år</vt:lpstr>
      <vt:lpstr>Overordnet medlemstal </vt:lpstr>
      <vt:lpstr>Kønsfordeling 2024  (0-12 år)</vt:lpstr>
      <vt:lpstr>Kønsfordeling 2024  (13-24 år)</vt:lpstr>
      <vt:lpstr>Kønsfordeling 2021-2024  (Piger/kvinder 0-24 år)</vt:lpstr>
      <vt:lpstr>Kønsfordeling 2021-2024  (Drenge/Mænd 0-24 år)</vt:lpstr>
      <vt:lpstr>PowerPoint-præsentation</vt:lpstr>
      <vt:lpstr>Antal flere børn 0-24 år Albertslund – National  </vt:lpstr>
      <vt:lpstr>Antal færre børn 0-24 år Albertslund – National </vt:lpstr>
      <vt:lpstr>PowerPoint-præsentation</vt:lpstr>
      <vt:lpstr>PowerPoint-præsentation</vt:lpstr>
      <vt:lpstr>PowerPoint-præsentation</vt:lpstr>
      <vt:lpstr>PowerPoint-præsentation</vt:lpstr>
      <vt:lpstr>Sammenlign med nabokommuner 0-24 år</vt:lpstr>
      <vt:lpstr>Sammenlign med nabokommuner 0-6 år</vt:lpstr>
      <vt:lpstr>Sammenlign med nabokommuner 7-12 år</vt:lpstr>
      <vt:lpstr>Sammenlign med nabokommuner 13-18 år</vt:lpstr>
      <vt:lpstr>Sammenlign med nabokommuner 19-24 år</vt:lpstr>
      <vt:lpstr>PowerPoint-præsentation</vt:lpstr>
      <vt:lpstr>Oplæg til workshop   </vt:lpstr>
      <vt:lpstr>Afslutning </vt:lpstr>
      <vt:lpstr>Afslutning </vt:lpstr>
    </vt:vector>
  </TitlesOfParts>
  <Company>Albertslund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Thor Juul Storgaard</dc:creator>
  <cp:lastModifiedBy>Thor Juul Storgaard</cp:lastModifiedBy>
  <cp:revision>7</cp:revision>
  <dcterms:created xsi:type="dcterms:W3CDTF">2025-04-10T13:13:40Z</dcterms:created>
  <dcterms:modified xsi:type="dcterms:W3CDTF">2025-06-19T12:57:44Z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