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73" r:id="rId2"/>
    <p:sldId id="275" r:id="rId3"/>
    <p:sldId id="278" r:id="rId4"/>
    <p:sldId id="291" r:id="rId5"/>
    <p:sldId id="293" r:id="rId6"/>
    <p:sldId id="298" r:id="rId7"/>
    <p:sldId id="297" r:id="rId8"/>
    <p:sldId id="299" r:id="rId9"/>
    <p:sldId id="300" r:id="rId10"/>
    <p:sldId id="276" r:id="rId11"/>
    <p:sldId id="279" r:id="rId12"/>
    <p:sldId id="286" r:id="rId13"/>
  </p:sldIdLst>
  <p:sldSz cx="9144000" cy="6858000" type="screen4x3"/>
  <p:notesSz cx="6662738" cy="9926638"/>
  <p:defaultTextStyle>
    <a:defPPr>
      <a:defRPr lang="da-DK"/>
    </a:defPPr>
    <a:lvl1pPr algn="l" rtl="0" fontAlgn="base">
      <a:spcBef>
        <a:spcPct val="0"/>
      </a:spcBef>
      <a:spcAft>
        <a:spcPct val="0"/>
      </a:spcAft>
      <a:defRPr sz="1200" kern="1200">
        <a:solidFill>
          <a:schemeClr val="tx1"/>
        </a:solidFill>
        <a:latin typeface="Arial" charset="0"/>
        <a:ea typeface="+mn-ea"/>
        <a:cs typeface="+mn-cs"/>
      </a:defRPr>
    </a:lvl1pPr>
    <a:lvl2pPr marL="457200" algn="l" rtl="0" fontAlgn="base">
      <a:spcBef>
        <a:spcPct val="0"/>
      </a:spcBef>
      <a:spcAft>
        <a:spcPct val="0"/>
      </a:spcAft>
      <a:defRPr sz="1200" kern="1200">
        <a:solidFill>
          <a:schemeClr val="tx1"/>
        </a:solidFill>
        <a:latin typeface="Arial" charset="0"/>
        <a:ea typeface="+mn-ea"/>
        <a:cs typeface="+mn-cs"/>
      </a:defRPr>
    </a:lvl2pPr>
    <a:lvl3pPr marL="914400" algn="l" rtl="0" fontAlgn="base">
      <a:spcBef>
        <a:spcPct val="0"/>
      </a:spcBef>
      <a:spcAft>
        <a:spcPct val="0"/>
      </a:spcAft>
      <a:defRPr sz="1200" kern="1200">
        <a:solidFill>
          <a:schemeClr val="tx1"/>
        </a:solidFill>
        <a:latin typeface="Arial" charset="0"/>
        <a:ea typeface="+mn-ea"/>
        <a:cs typeface="+mn-cs"/>
      </a:defRPr>
    </a:lvl3pPr>
    <a:lvl4pPr marL="1371600" algn="l" rtl="0" fontAlgn="base">
      <a:spcBef>
        <a:spcPct val="0"/>
      </a:spcBef>
      <a:spcAft>
        <a:spcPct val="0"/>
      </a:spcAft>
      <a:defRPr sz="1200" kern="1200">
        <a:solidFill>
          <a:schemeClr val="tx1"/>
        </a:solidFill>
        <a:latin typeface="Arial" charset="0"/>
        <a:ea typeface="+mn-ea"/>
        <a:cs typeface="+mn-cs"/>
      </a:defRPr>
    </a:lvl4pPr>
    <a:lvl5pPr marL="1828800" algn="l" rtl="0" fontAlgn="base">
      <a:spcBef>
        <a:spcPct val="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2B2B2"/>
    <a:srgbClr val="3366FF"/>
    <a:srgbClr val="9FB7CA"/>
    <a:srgbClr val="2572A6"/>
    <a:srgbClr val="666699"/>
    <a:srgbClr val="0033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600" autoAdjust="0"/>
  </p:normalViewPr>
  <p:slideViewPr>
    <p:cSldViewPr snapToGrid="0">
      <p:cViewPr varScale="1">
        <p:scale>
          <a:sx n="107" d="100"/>
          <a:sy n="107" d="100"/>
        </p:scale>
        <p:origin x="1734" y="108"/>
      </p:cViewPr>
      <p:guideLst>
        <p:guide orient="horz" pos="2160"/>
        <p:guide pos="2880"/>
      </p:guideLst>
    </p:cSldViewPr>
  </p:slideViewPr>
  <p:notesTextViewPr>
    <p:cViewPr>
      <p:scale>
        <a:sx n="100" d="100"/>
        <a:sy n="100" d="100"/>
      </p:scale>
      <p:origin x="0" y="0"/>
    </p:cViewPr>
  </p:notesTextViewPr>
  <p:notesViewPr>
    <p:cSldViewPr snapToGrid="0">
      <p:cViewPr varScale="1">
        <p:scale>
          <a:sx n="73" d="100"/>
          <a:sy n="73" d="100"/>
        </p:scale>
        <p:origin x="-2664" y="-90"/>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da-DK"/>
          </a:p>
        </p:txBody>
      </p:sp>
      <p:sp>
        <p:nvSpPr>
          <p:cNvPr id="36867" name="Rectangle 3"/>
          <p:cNvSpPr>
            <a:spLocks noGrp="1" noChangeArrowheads="1"/>
          </p:cNvSpPr>
          <p:nvPr>
            <p:ph type="dt" sz="quarter" idx="1"/>
          </p:nvPr>
        </p:nvSpPr>
        <p:spPr bwMode="auto">
          <a:xfrm>
            <a:off x="3774010" y="0"/>
            <a:ext cx="2887186"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vl1pPr>
          </a:lstStyle>
          <a:p>
            <a:pPr>
              <a:defRPr/>
            </a:pPr>
            <a:endParaRPr lang="da-DK"/>
          </a:p>
        </p:txBody>
      </p:sp>
      <p:sp>
        <p:nvSpPr>
          <p:cNvPr id="36868" name="Rectangle 4"/>
          <p:cNvSpPr>
            <a:spLocks noGrp="1" noChangeArrowheads="1"/>
          </p:cNvSpPr>
          <p:nvPr>
            <p:ph type="ftr" sz="quarter" idx="2"/>
          </p:nvPr>
        </p:nvSpPr>
        <p:spPr bwMode="auto">
          <a:xfrm>
            <a:off x="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endParaRPr lang="da-DK"/>
          </a:p>
        </p:txBody>
      </p:sp>
      <p:sp>
        <p:nvSpPr>
          <p:cNvPr id="36869" name="Rectangle 5"/>
          <p:cNvSpPr>
            <a:spLocks noGrp="1" noChangeArrowheads="1"/>
          </p:cNvSpPr>
          <p:nvPr>
            <p:ph type="sldNum" sz="quarter" idx="3"/>
          </p:nvPr>
        </p:nvSpPr>
        <p:spPr bwMode="auto">
          <a:xfrm>
            <a:off x="3774010" y="9428583"/>
            <a:ext cx="2887186"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vl1pPr>
          </a:lstStyle>
          <a:p>
            <a:pPr>
              <a:defRPr/>
            </a:pPr>
            <a:fld id="{8305CE32-FCB2-40B1-A882-84511378A524}" type="slidenum">
              <a:rPr lang="da-DK"/>
              <a:pPr>
                <a:defRPr/>
              </a:pPr>
              <a:t>‹nr.›</a:t>
            </a:fld>
            <a:endParaRPr lang="da-DK"/>
          </a:p>
        </p:txBody>
      </p:sp>
    </p:spTree>
    <p:extLst>
      <p:ext uri="{BB962C8B-B14F-4D97-AF65-F5344CB8AC3E}">
        <p14:creationId xmlns:p14="http://schemas.microsoft.com/office/powerpoint/2010/main" val="82677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pPr>
              <a:defRPr/>
            </a:pPr>
            <a:endParaRPr lang="da-DK"/>
          </a:p>
        </p:txBody>
      </p:sp>
      <p:sp>
        <p:nvSpPr>
          <p:cNvPr id="3" name="Pladsholder til dato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vl1pPr>
          </a:lstStyle>
          <a:p>
            <a:pPr>
              <a:defRPr/>
            </a:pPr>
            <a:fld id="{CCF19288-9FAE-4BF6-8E57-2E57CF07D73E}" type="datetimeFigureOut">
              <a:rPr lang="da-DK"/>
              <a:pPr>
                <a:defRPr/>
              </a:pPr>
              <a:t>30-05-2018</a:t>
            </a:fld>
            <a:endParaRPr lang="da-DK"/>
          </a:p>
        </p:txBody>
      </p:sp>
      <p:sp>
        <p:nvSpPr>
          <p:cNvPr id="4" name="Pladsholder til diasbillede 3"/>
          <p:cNvSpPr>
            <a:spLocks noGrp="1" noRot="1" noChangeAspect="1"/>
          </p:cNvSpPr>
          <p:nvPr>
            <p:ph type="sldImg" idx="2"/>
          </p:nvPr>
        </p:nvSpPr>
        <p:spPr>
          <a:xfrm>
            <a:off x="850900" y="744538"/>
            <a:ext cx="4962525" cy="3722687"/>
          </a:xfrm>
          <a:prstGeom prst="rect">
            <a:avLst/>
          </a:prstGeom>
          <a:noFill/>
          <a:ln w="12700">
            <a:solidFill>
              <a:prstClr val="black"/>
            </a:solidFill>
          </a:ln>
        </p:spPr>
        <p:txBody>
          <a:bodyPr vert="horz" lIns="91440" tIns="45720" rIns="91440" bIns="45720" rtlCol="0" anchor="ctr"/>
          <a:lstStyle/>
          <a:p>
            <a:pPr lvl="0"/>
            <a:endParaRPr lang="da-DK" noProof="0"/>
          </a:p>
        </p:txBody>
      </p:sp>
      <p:sp>
        <p:nvSpPr>
          <p:cNvPr id="5" name="Pladsholder til not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da-DK" noProof="0"/>
              <a:t>Klik for at redigere typografi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6" name="Pladsholder til sidefod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vl1pPr>
          </a:lstStyle>
          <a:p>
            <a:pPr>
              <a:defRPr/>
            </a:pPr>
            <a:endParaRPr lang="da-DK"/>
          </a:p>
        </p:txBody>
      </p:sp>
      <p:sp>
        <p:nvSpPr>
          <p:cNvPr id="7" name="Pladsholder til diasnumm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vl1pPr>
          </a:lstStyle>
          <a:p>
            <a:pPr>
              <a:defRPr/>
            </a:pPr>
            <a:fld id="{1C5C16D5-B962-491B-B755-F59927109D68}" type="slidenum">
              <a:rPr lang="da-DK"/>
              <a:pPr>
                <a:defRPr/>
              </a:pPr>
              <a:t>‹nr.›</a:t>
            </a:fld>
            <a:endParaRPr lang="da-DK"/>
          </a:p>
        </p:txBody>
      </p:sp>
    </p:spTree>
    <p:extLst>
      <p:ext uri="{BB962C8B-B14F-4D97-AF65-F5344CB8AC3E}">
        <p14:creationId xmlns:p14="http://schemas.microsoft.com/office/powerpoint/2010/main" val="543938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1C5C16D5-B962-491B-B755-F59927109D68}" type="slidenum">
              <a:rPr lang="da-DK" smtClean="0"/>
              <a:pPr>
                <a:defRPr/>
              </a:pPr>
              <a:t>12</a:t>
            </a:fld>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lodret teks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dret titel og teks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a:t>Klik for at redigere undertiteltypografien i masteren</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da-DK"/>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da-DK"/>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AE5FA811-D916-442E-927E-F61360270E45}"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cxnSp>
        <p:nvCxnSpPr>
          <p:cNvPr id="2" name="Lige forbindelse 1"/>
          <p:cNvCxnSpPr/>
          <p:nvPr userDrawn="1"/>
        </p:nvCxnSpPr>
        <p:spPr>
          <a:xfrm>
            <a:off x="520700" y="6235700"/>
            <a:ext cx="81407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nitsoverskrift">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hold med billedtekst">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e med billedteks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14" descr="logo3"/>
          <p:cNvPicPr>
            <a:picLocks noChangeAspect="1" noChangeArrowheads="1"/>
          </p:cNvPicPr>
          <p:nvPr userDrawn="1"/>
        </p:nvPicPr>
        <p:blipFill>
          <a:blip r:embed="rId14" cstate="print"/>
          <a:srcRect/>
          <a:stretch>
            <a:fillRect/>
          </a:stretch>
        </p:blipFill>
        <p:spPr bwMode="auto">
          <a:xfrm>
            <a:off x="525463" y="534988"/>
            <a:ext cx="1990725" cy="720725"/>
          </a:xfrm>
          <a:prstGeom prst="rect">
            <a:avLst/>
          </a:prstGeom>
          <a:noFill/>
          <a:ln w="9525">
            <a:noFill/>
            <a:miter lim="800000"/>
            <a:headEnd/>
            <a:tailEnd/>
          </a:ln>
        </p:spPr>
      </p:pic>
      <p:sp>
        <p:nvSpPr>
          <p:cNvPr id="1027" name="Line 15"/>
          <p:cNvSpPr>
            <a:spLocks noChangeShapeType="1"/>
          </p:cNvSpPr>
          <p:nvPr userDrawn="1"/>
        </p:nvSpPr>
        <p:spPr bwMode="auto">
          <a:xfrm>
            <a:off x="520700" y="1524000"/>
            <a:ext cx="8140700" cy="0"/>
          </a:xfrm>
          <a:prstGeom prst="line">
            <a:avLst/>
          </a:prstGeom>
          <a:noFill/>
          <a:ln w="9525">
            <a:solidFill>
              <a:srgbClr val="006699"/>
            </a:solidFill>
            <a:round/>
            <a:headEnd/>
            <a:tailEnd/>
          </a:ln>
        </p:spPr>
        <p:txBody>
          <a:bodyPr/>
          <a:lstStyle/>
          <a:p>
            <a:pPr>
              <a:defRPr/>
            </a:pPr>
            <a:endParaRPr lang="da-DK"/>
          </a:p>
        </p:txBody>
      </p:sp>
      <p:sp>
        <p:nvSpPr>
          <p:cNvPr id="1028" name="Rectangle 18"/>
          <p:cNvSpPr>
            <a:spLocks noChangeArrowheads="1"/>
          </p:cNvSpPr>
          <p:nvPr userDrawn="1"/>
        </p:nvSpPr>
        <p:spPr bwMode="auto">
          <a:xfrm>
            <a:off x="8667750" y="288925"/>
            <a:ext cx="300038" cy="855663"/>
          </a:xfrm>
          <a:prstGeom prst="rect">
            <a:avLst/>
          </a:prstGeom>
          <a:solidFill>
            <a:schemeClr val="tx1"/>
          </a:solidFill>
          <a:ln w="9525">
            <a:noFill/>
            <a:miter lim="800000"/>
            <a:headEnd/>
            <a:tailEnd/>
          </a:ln>
        </p:spPr>
        <p:txBody>
          <a:bodyPr wrap="none" anchor="ctr"/>
          <a:lstStyle/>
          <a:p>
            <a:pPr>
              <a:defRPr/>
            </a:pPr>
            <a:endParaRPr lang="da-DK"/>
          </a:p>
        </p:txBody>
      </p:sp>
      <p:sp>
        <p:nvSpPr>
          <p:cNvPr id="2" name="Rektangel 1"/>
          <p:cNvSpPr/>
          <p:nvPr userDrawn="1"/>
        </p:nvSpPr>
        <p:spPr>
          <a:xfrm>
            <a:off x="2641600" y="534988"/>
            <a:ext cx="6026150" cy="360362"/>
          </a:xfrm>
          <a:prstGeom prst="rect">
            <a:avLst/>
          </a:prstGeom>
          <a:solidFill>
            <a:srgbClr val="2572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2" name="Rektangel 11"/>
          <p:cNvSpPr/>
          <p:nvPr userDrawn="1"/>
        </p:nvSpPr>
        <p:spPr>
          <a:xfrm>
            <a:off x="2641600" y="928688"/>
            <a:ext cx="6026150" cy="360362"/>
          </a:xfrm>
          <a:prstGeom prst="rect">
            <a:avLst/>
          </a:prstGeom>
          <a:solidFill>
            <a:srgbClr val="9FB7C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a-DK"/>
          </a:p>
        </p:txBody>
      </p:sp>
      <p:sp>
        <p:nvSpPr>
          <p:cNvPr id="1031" name="Line 15"/>
          <p:cNvSpPr>
            <a:spLocks noChangeShapeType="1"/>
          </p:cNvSpPr>
          <p:nvPr userDrawn="1"/>
        </p:nvSpPr>
        <p:spPr bwMode="auto">
          <a:xfrm>
            <a:off x="520700" y="6311900"/>
            <a:ext cx="8140700" cy="0"/>
          </a:xfrm>
          <a:prstGeom prst="line">
            <a:avLst/>
          </a:prstGeom>
          <a:noFill/>
          <a:ln w="9525">
            <a:solidFill>
              <a:srgbClr val="006699"/>
            </a:solidFill>
            <a:round/>
            <a:headEnd/>
            <a:tailEnd/>
          </a:ln>
        </p:spPr>
        <p:txBody>
          <a:bodyPr/>
          <a:lstStyle/>
          <a:p>
            <a:pPr>
              <a:defRPr/>
            </a:pPr>
            <a:endParaRPr lang="da-DK"/>
          </a:p>
        </p:txBody>
      </p:sp>
    </p:spTree>
  </p:cSld>
  <p:clrMap bg1="dk2" tx1="lt1" bg2="dk1" tx2="lt2" accent1="accent1" accent2="accent2" accent3="accent3" accent4="accent4" accent5="accent5" accent6="accent6" hlink="hlink" folHlink="folHlink"/>
  <p:sldLayoutIdLst>
    <p:sldLayoutId id="2147483651" r:id="rId1"/>
    <p:sldLayoutId id="214748366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mailto:bkmb.risikostyring.callcenter@albertslund.dk"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boks 1"/>
          <p:cNvSpPr txBox="1"/>
          <p:nvPr/>
        </p:nvSpPr>
        <p:spPr>
          <a:xfrm>
            <a:off x="1016000" y="2503488"/>
            <a:ext cx="6858000" cy="2431435"/>
          </a:xfrm>
          <a:prstGeom prst="rect">
            <a:avLst/>
          </a:prstGeom>
          <a:noFill/>
        </p:spPr>
        <p:txBody>
          <a:bodyPr>
            <a:spAutoFit/>
          </a:bodyPr>
          <a:lstStyle/>
          <a:p>
            <a:pPr algn="ctr">
              <a:defRPr/>
            </a:pPr>
            <a:r>
              <a:rPr lang="da-DK" sz="4000">
                <a:solidFill>
                  <a:srgbClr val="000000"/>
                </a:solidFill>
                <a:latin typeface="Tahoma" pitchFamily="34" charset="0"/>
                <a:ea typeface="Tahoma" pitchFamily="34" charset="0"/>
                <a:cs typeface="Tahoma" pitchFamily="34" charset="0"/>
              </a:rPr>
              <a:t>Ansvarsskader</a:t>
            </a:r>
            <a:endParaRPr lang="da-DK" sz="4000" dirty="0">
              <a:solidFill>
                <a:srgbClr val="000000"/>
              </a:solidFill>
              <a:latin typeface="Tahoma" pitchFamily="34" charset="0"/>
              <a:ea typeface="Tahoma" pitchFamily="34" charset="0"/>
              <a:cs typeface="Tahoma" pitchFamily="34" charset="0"/>
            </a:endParaRPr>
          </a:p>
          <a:p>
            <a:pPr algn="ctr">
              <a:defRPr/>
            </a:pPr>
            <a:r>
              <a:rPr lang="da-DK" sz="4000" dirty="0">
                <a:solidFill>
                  <a:srgbClr val="000000"/>
                </a:solidFill>
                <a:latin typeface="Tahoma" pitchFamily="34" charset="0"/>
                <a:ea typeface="Tahoma" pitchFamily="34" charset="0"/>
                <a:cs typeface="Tahoma" pitchFamily="34" charset="0"/>
              </a:rPr>
              <a:t>-</a:t>
            </a:r>
          </a:p>
          <a:p>
            <a:pPr algn="ctr">
              <a:defRPr/>
            </a:pPr>
            <a:r>
              <a:rPr lang="da-DK" sz="2400" dirty="0">
                <a:solidFill>
                  <a:srgbClr val="000000"/>
                </a:solidFill>
                <a:latin typeface="Tahoma" pitchFamily="34" charset="0"/>
                <a:ea typeface="Tahoma" pitchFamily="34" charset="0"/>
                <a:cs typeface="Tahoma" pitchFamily="34" charset="0"/>
              </a:rPr>
              <a:t>Sådan anmelder du en skade!</a:t>
            </a: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a:p>
            <a:pPr algn="ctr">
              <a:defRPr/>
            </a:pPr>
            <a:endParaRPr lang="da-DK" sz="2400" dirty="0">
              <a:solidFill>
                <a:schemeClr val="accent1">
                  <a:lumMod val="60000"/>
                  <a:lumOff val="40000"/>
                </a:schemeClr>
              </a:solidFill>
              <a:latin typeface="Tahoma" pitchFamily="34" charset="0"/>
              <a:ea typeface="Tahoma" pitchFamily="34" charset="0"/>
              <a:cs typeface="Tahoma" pitchFamily="34" charset="0"/>
            </a:endParaRPr>
          </a:p>
        </p:txBody>
      </p:sp>
      <p:pic>
        <p:nvPicPr>
          <p:cNvPr id="3" name="Billede 2"/>
          <p:cNvPicPr/>
          <p:nvPr/>
        </p:nvPicPr>
        <p:blipFill>
          <a:blip r:embed="rId2">
            <a:extLst>
              <a:ext uri="{28A0092B-C50C-407E-A947-70E740481C1C}">
                <a14:useLocalDpi xmlns:a14="http://schemas.microsoft.com/office/drawing/2010/main" val="0"/>
              </a:ext>
            </a:extLst>
          </a:blip>
          <a:stretch>
            <a:fillRect/>
          </a:stretch>
        </p:blipFill>
        <p:spPr bwMode="auto">
          <a:xfrm>
            <a:off x="3304381" y="4934923"/>
            <a:ext cx="2281238" cy="46257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kstboks 5"/>
          <p:cNvSpPr txBox="1">
            <a:spLocks noChangeArrowheads="1"/>
          </p:cNvSpPr>
          <p:nvPr/>
        </p:nvSpPr>
        <p:spPr bwMode="auto">
          <a:xfrm>
            <a:off x="2891810" y="544513"/>
            <a:ext cx="5775940" cy="338554"/>
          </a:xfrm>
          <a:prstGeom prst="rect">
            <a:avLst/>
          </a:prstGeom>
          <a:noFill/>
          <a:ln w="9525">
            <a:noFill/>
            <a:miter lim="800000"/>
            <a:headEnd/>
            <a:tailEnd/>
          </a:ln>
        </p:spPr>
        <p:txBody>
          <a:bodyPr wrap="none">
            <a:spAutoFit/>
          </a:bodyPr>
          <a:lstStyle/>
          <a:p>
            <a:pPr algn="r"/>
            <a:r>
              <a:rPr lang="da-DK" sz="1600" b="1"/>
              <a:t>Godkendelse før afsendelse til Risikostyring &amp; Callcenter</a:t>
            </a:r>
          </a:p>
        </p:txBody>
      </p:sp>
      <p:sp>
        <p:nvSpPr>
          <p:cNvPr id="24579" name="Tekstboks 2"/>
          <p:cNvSpPr txBox="1">
            <a:spLocks noChangeArrowheads="1"/>
          </p:cNvSpPr>
          <p:nvPr/>
        </p:nvSpPr>
        <p:spPr bwMode="auto">
          <a:xfrm>
            <a:off x="6072188" y="2339757"/>
            <a:ext cx="2741612" cy="3323987"/>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Før du endeligt anmelder skaden </a:t>
            </a:r>
            <a:r>
              <a:rPr lang="da-DK" sz="1400" b="1">
                <a:solidFill>
                  <a:srgbClr val="000000"/>
                </a:solidFill>
                <a:latin typeface="Tahoma" charset="0"/>
                <a:cs typeface="Tahoma" charset="0"/>
              </a:rPr>
              <a:t>til Ejendom, Vej &amp; Park - Risikostyring &amp; Callcenter vises </a:t>
            </a:r>
            <a:r>
              <a:rPr lang="da-DK" sz="1400" b="1" dirty="0">
                <a:solidFill>
                  <a:srgbClr val="000000"/>
                </a:solidFill>
                <a:latin typeface="Tahoma" charset="0"/>
                <a:cs typeface="Tahoma" charset="0"/>
              </a:rPr>
              <a:t>indholdet af din anmeldelse.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Har du rettelser, så går du tilbage og retter. Ellers trykker du Godkend, hvorefter anmeldelsen kvitteres med et </a:t>
            </a:r>
            <a:r>
              <a:rPr lang="da-DK" sz="1400" b="1" dirty="0" err="1">
                <a:solidFill>
                  <a:srgbClr val="000000"/>
                </a:solidFill>
                <a:latin typeface="Tahoma" charset="0"/>
                <a:cs typeface="Tahoma" charset="0"/>
              </a:rPr>
              <a:t>skadenr</a:t>
            </a:r>
            <a:r>
              <a:rPr lang="da-DK" sz="1400" b="1" dirty="0">
                <a:solidFill>
                  <a:srgbClr val="000000"/>
                </a:solidFill>
                <a:latin typeface="Tahoma" charset="0"/>
                <a:cs typeface="Tahoma" charset="0"/>
              </a:rPr>
              <a:t>. </a:t>
            </a:r>
          </a:p>
          <a:p>
            <a:endParaRPr lang="da-DK" sz="1400" b="1" dirty="0">
              <a:solidFill>
                <a:srgbClr val="000000"/>
              </a:solidFill>
              <a:latin typeface="Tahoma" charset="0"/>
              <a:cs typeface="Tahoma" charset="0"/>
            </a:endParaRPr>
          </a:p>
          <a:p>
            <a:r>
              <a:rPr lang="da-DK" sz="1400" b="1" dirty="0">
                <a:solidFill>
                  <a:srgbClr val="000000"/>
                </a:solidFill>
                <a:latin typeface="Tahoma" charset="0"/>
                <a:cs typeface="Tahoma" charset="0"/>
              </a:rPr>
              <a:t>Det er også indholdet af dette billede, du vil modtage i en </a:t>
            </a:r>
            <a:r>
              <a:rPr lang="da-DK" sz="1400" b="1">
                <a:solidFill>
                  <a:srgbClr val="000000"/>
                </a:solidFill>
                <a:latin typeface="Tahoma" charset="0"/>
                <a:cs typeface="Tahoma" charset="0"/>
              </a:rPr>
              <a:t>mail.</a:t>
            </a:r>
            <a:endParaRPr lang="da-DK" sz="1400" b="1" dirty="0">
              <a:solidFill>
                <a:srgbClr val="000000"/>
              </a:solidFill>
              <a:latin typeface="Tahoma" charset="0"/>
              <a:cs typeface="Tahoma" charset="0"/>
            </a:endParaRPr>
          </a:p>
        </p:txBody>
      </p:sp>
      <p:cxnSp>
        <p:nvCxnSpPr>
          <p:cNvPr id="6" name="Lige forbindelse 5"/>
          <p:cNvCxnSpPr/>
          <p:nvPr/>
        </p:nvCxnSpPr>
        <p:spPr>
          <a:xfrm>
            <a:off x="5932488" y="1778000"/>
            <a:ext cx="0" cy="4064000"/>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Billede 6">
            <a:extLst>
              <a:ext uri="{FF2B5EF4-FFF2-40B4-BE49-F238E27FC236}">
                <a16:creationId xmlns:a16="http://schemas.microsoft.com/office/drawing/2014/main" id="{3CC6BC18-6D89-4254-98DF-34C00FDD930B}"/>
              </a:ext>
            </a:extLst>
          </p:cNvPr>
          <p:cNvPicPr/>
          <p:nvPr/>
        </p:nvPicPr>
        <p:blipFill>
          <a:blip r:embed="rId2"/>
          <a:stretch>
            <a:fillRect/>
          </a:stretch>
        </p:blipFill>
        <p:spPr>
          <a:xfrm>
            <a:off x="612552" y="2339757"/>
            <a:ext cx="5180234" cy="31359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kstboks 4"/>
          <p:cNvSpPr txBox="1">
            <a:spLocks noChangeArrowheads="1"/>
          </p:cNvSpPr>
          <p:nvPr/>
        </p:nvSpPr>
        <p:spPr bwMode="auto">
          <a:xfrm>
            <a:off x="876300" y="1943099"/>
            <a:ext cx="7416800" cy="523220"/>
          </a:xfrm>
          <a:prstGeom prst="rect">
            <a:avLst/>
          </a:prstGeom>
          <a:noFill/>
          <a:ln w="9525">
            <a:noFill/>
            <a:miter lim="800000"/>
            <a:headEnd/>
            <a:tailEnd/>
          </a:ln>
        </p:spPr>
        <p:txBody>
          <a:bodyPr>
            <a:spAutoFit/>
          </a:bodyPr>
          <a:lstStyle/>
          <a:p>
            <a:r>
              <a:rPr lang="da-DK" sz="1400" b="1" dirty="0">
                <a:solidFill>
                  <a:srgbClr val="000000"/>
                </a:solidFill>
                <a:latin typeface="Tahoma" charset="0"/>
                <a:cs typeface="Tahoma" charset="0"/>
              </a:rPr>
              <a:t>Anmeldelsen er nu sendt </a:t>
            </a:r>
            <a:r>
              <a:rPr lang="da-DK" sz="1400" b="1">
                <a:solidFill>
                  <a:srgbClr val="000000"/>
                </a:solidFill>
                <a:latin typeface="Tahoma" charset="0"/>
                <a:cs typeface="Tahoma" charset="0"/>
              </a:rPr>
              <a:t>til Ejendom, Vej &amp; Park - Risikostyring &amp; Callcenter, som behandler sagen. </a:t>
            </a:r>
            <a:endParaRPr lang="da-DK" sz="1400" b="1" dirty="0">
              <a:solidFill>
                <a:srgbClr val="000000"/>
              </a:solidFill>
              <a:latin typeface="Tahoma" charset="0"/>
              <a:cs typeface="Tahoma" charset="0"/>
            </a:endParaRPr>
          </a:p>
        </p:txBody>
      </p:sp>
      <p:sp>
        <p:nvSpPr>
          <p:cNvPr id="25602" name="Tekstboks 5"/>
          <p:cNvSpPr txBox="1">
            <a:spLocks noChangeArrowheads="1"/>
          </p:cNvSpPr>
          <p:nvPr/>
        </p:nvSpPr>
        <p:spPr bwMode="auto">
          <a:xfrm>
            <a:off x="4981575" y="544513"/>
            <a:ext cx="3686175" cy="338137"/>
          </a:xfrm>
          <a:prstGeom prst="rect">
            <a:avLst/>
          </a:prstGeom>
          <a:noFill/>
          <a:ln w="9525">
            <a:noFill/>
            <a:miter lim="800000"/>
            <a:headEnd/>
            <a:tailEnd/>
          </a:ln>
        </p:spPr>
        <p:txBody>
          <a:bodyPr wrap="none">
            <a:spAutoFit/>
          </a:bodyPr>
          <a:lstStyle/>
          <a:p>
            <a:pPr algn="r"/>
            <a:r>
              <a:rPr lang="da-DK" sz="1600" b="1"/>
              <a:t>Hvad sker der med din anmeldelse?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kstboks 4"/>
          <p:cNvSpPr txBox="1">
            <a:spLocks noChangeArrowheads="1"/>
          </p:cNvSpPr>
          <p:nvPr/>
        </p:nvSpPr>
        <p:spPr bwMode="auto">
          <a:xfrm>
            <a:off x="673100" y="1943100"/>
            <a:ext cx="7416800" cy="2031325"/>
          </a:xfrm>
          <a:prstGeom prst="rect">
            <a:avLst/>
          </a:prstGeom>
          <a:noFill/>
          <a:ln w="9525">
            <a:noFill/>
            <a:miter lim="800000"/>
            <a:headEnd/>
            <a:tailEnd/>
          </a:ln>
        </p:spPr>
        <p:txBody>
          <a:bodyPr wrap="square">
            <a:spAutoFit/>
          </a:bodyPr>
          <a:lstStyle/>
          <a:p>
            <a:r>
              <a:rPr lang="en-US" sz="1400" b="1" dirty="0" err="1">
                <a:solidFill>
                  <a:srgbClr val="000000"/>
                </a:solidFill>
                <a:latin typeface="Tahoma" charset="0"/>
                <a:cs typeface="Tahoma" charset="0"/>
              </a:rPr>
              <a:t>Hvis</a:t>
            </a:r>
            <a:r>
              <a:rPr lang="en-US" sz="1400" b="1" dirty="0">
                <a:solidFill>
                  <a:srgbClr val="000000"/>
                </a:solidFill>
                <a:latin typeface="Tahoma" charset="0"/>
                <a:cs typeface="Tahoma" charset="0"/>
              </a:rPr>
              <a:t> du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brug</a:t>
            </a:r>
            <a:r>
              <a:rPr lang="en-US" sz="1400" b="1" dirty="0">
                <a:solidFill>
                  <a:srgbClr val="000000"/>
                </a:solidFill>
                <a:latin typeface="Tahoma" charset="0"/>
                <a:cs typeface="Tahoma" charset="0"/>
              </a:rPr>
              <a:t> for </a:t>
            </a:r>
            <a:r>
              <a:rPr lang="en-US" sz="1400" b="1" dirty="0" err="1">
                <a:solidFill>
                  <a:srgbClr val="000000"/>
                </a:solidFill>
                <a:latin typeface="Tahoma" charset="0"/>
                <a:cs typeface="Tahoma" charset="0"/>
              </a:rPr>
              <a:t>hj</a:t>
            </a:r>
            <a:r>
              <a:rPr lang="da-DK" sz="1400" b="1" dirty="0" err="1">
                <a:solidFill>
                  <a:srgbClr val="000000"/>
                </a:solidFill>
                <a:latin typeface="Tahoma" charset="0"/>
              </a:rPr>
              <a:t>ælp</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eller</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har</a:t>
            </a:r>
            <a:r>
              <a:rPr lang="en-US" sz="1400" b="1" dirty="0">
                <a:solidFill>
                  <a:srgbClr val="000000"/>
                </a:solidFill>
                <a:latin typeface="Tahoma" charset="0"/>
                <a:cs typeface="Tahoma" charset="0"/>
              </a:rPr>
              <a:t> sp</a:t>
            </a:r>
            <a:r>
              <a:rPr lang="da-DK" sz="1400" b="1" dirty="0">
                <a:solidFill>
                  <a:srgbClr val="000000"/>
                </a:solidFill>
                <a:latin typeface="Tahoma" charset="0"/>
              </a:rPr>
              <a:t>ø</a:t>
            </a:r>
            <a:r>
              <a:rPr lang="en-US" sz="1400" b="1" dirty="0" err="1">
                <a:solidFill>
                  <a:srgbClr val="000000"/>
                </a:solidFill>
                <a:latin typeface="Tahoma" charset="0"/>
                <a:cs typeface="Tahoma" charset="0"/>
              </a:rPr>
              <a:t>rgsm</a:t>
            </a:r>
            <a:r>
              <a:rPr lang="da-DK" sz="1400" b="1" dirty="0">
                <a:solidFill>
                  <a:srgbClr val="000000"/>
                </a:solidFill>
                <a:latin typeface="Tahoma" charset="0"/>
              </a:rPr>
              <a:t>ål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til</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anmeldelse</a:t>
            </a:r>
            <a:r>
              <a:rPr lang="en-US" sz="1400" b="1" dirty="0">
                <a:solidFill>
                  <a:srgbClr val="000000"/>
                </a:solidFill>
                <a:latin typeface="Tahoma" charset="0"/>
                <a:cs typeface="Tahoma" charset="0"/>
              </a:rPr>
              <a:t> </a:t>
            </a:r>
            <a:r>
              <a:rPr lang="en-US" sz="1400" b="1" err="1">
                <a:solidFill>
                  <a:srgbClr val="000000"/>
                </a:solidFill>
                <a:latin typeface="Tahoma" charset="0"/>
                <a:cs typeface="Tahoma" charset="0"/>
              </a:rPr>
              <a:t>af</a:t>
            </a:r>
            <a:r>
              <a:rPr lang="en-US" sz="1400" b="1">
                <a:solidFill>
                  <a:srgbClr val="000000"/>
                </a:solidFill>
                <a:latin typeface="Tahoma" charset="0"/>
                <a:cs typeface="Tahoma" charset="0"/>
              </a:rPr>
              <a:t> din ansvarsskade i </a:t>
            </a:r>
            <a:r>
              <a:rPr lang="en-US" sz="1400" b="1" dirty="0" err="1">
                <a:solidFill>
                  <a:srgbClr val="000000"/>
                </a:solidFill>
                <a:latin typeface="Tahoma" charset="0"/>
                <a:cs typeface="Tahoma" charset="0"/>
              </a:rPr>
              <a:t>InsuBiz</a:t>
            </a:r>
            <a:r>
              <a:rPr lang="en-US" sz="1400" b="1" dirty="0">
                <a:solidFill>
                  <a:srgbClr val="000000"/>
                </a:solidFill>
                <a:latin typeface="Tahoma" charset="0"/>
                <a:cs typeface="Tahoma" charset="0"/>
              </a:rPr>
              <a:t>, s</a:t>
            </a:r>
            <a:r>
              <a:rPr lang="da-DK" sz="1400" b="1" dirty="0">
                <a:solidFill>
                  <a:srgbClr val="000000"/>
                </a:solidFill>
                <a:latin typeface="Tahoma" charset="0"/>
              </a:rPr>
              <a:t>å</a:t>
            </a:r>
            <a:r>
              <a:rPr lang="en-US" sz="1400" b="1" dirty="0">
                <a:solidFill>
                  <a:srgbClr val="000000"/>
                </a:solidFill>
                <a:latin typeface="Tahoma" charset="0"/>
                <a:cs typeface="Tahoma" charset="0"/>
              </a:rPr>
              <a:t> </a:t>
            </a:r>
            <a:r>
              <a:rPr lang="en-US" sz="1400" b="1" dirty="0" err="1">
                <a:solidFill>
                  <a:srgbClr val="000000"/>
                </a:solidFill>
                <a:latin typeface="Tahoma" charset="0"/>
                <a:cs typeface="Tahoma" charset="0"/>
              </a:rPr>
              <a:t>kontakt</a:t>
            </a:r>
            <a:r>
              <a:rPr lang="da-DK" sz="1400" b="1" dirty="0">
                <a:solidFill>
                  <a:srgbClr val="000000"/>
                </a:solidFill>
                <a:latin typeface="Tahoma" charset="0"/>
              </a:rPr>
              <a:t>:</a:t>
            </a:r>
          </a:p>
          <a:p>
            <a:endParaRPr lang="en-US" sz="1400" b="1" dirty="0">
              <a:solidFill>
                <a:srgbClr val="000000"/>
              </a:solidFill>
              <a:latin typeface="Tahoma" charset="0"/>
            </a:endParaRPr>
          </a:p>
          <a:p>
            <a:r>
              <a:rPr lang="en-US" sz="1400" b="1">
                <a:solidFill>
                  <a:srgbClr val="000000"/>
                </a:solidFill>
                <a:latin typeface="Tahoma" charset="0"/>
              </a:rPr>
              <a:t>Ejendom, Vej &amp; Park - Risikostyring &amp; Callcenter</a:t>
            </a:r>
            <a:endParaRPr lang="en-US" sz="1400" b="1" dirty="0">
              <a:solidFill>
                <a:srgbClr val="000000"/>
              </a:solidFill>
              <a:latin typeface="Tahoma" charset="0"/>
            </a:endParaRPr>
          </a:p>
          <a:p>
            <a:endParaRPr lang="da-DK" sz="1400" b="1" dirty="0">
              <a:solidFill>
                <a:srgbClr val="000000"/>
              </a:solidFill>
              <a:latin typeface="Tahoma" charset="0"/>
            </a:endParaRPr>
          </a:p>
          <a:p>
            <a:r>
              <a:rPr lang="da-DK" sz="1400" b="1" dirty="0">
                <a:solidFill>
                  <a:srgbClr val="000000"/>
                </a:solidFill>
                <a:latin typeface="Tahoma" charset="0"/>
              </a:rPr>
              <a:t>Mail</a:t>
            </a:r>
            <a:r>
              <a:rPr lang="da-DK" sz="1400" b="1">
                <a:solidFill>
                  <a:srgbClr val="000000"/>
                </a:solidFill>
                <a:latin typeface="Tahoma" charset="0"/>
              </a:rPr>
              <a:t>:</a:t>
            </a:r>
            <a:r>
              <a:rPr lang="da-DK" sz="1400" b="1">
                <a:solidFill>
                  <a:schemeClr val="bg2"/>
                </a:solidFill>
                <a:latin typeface="Tahoma" charset="0"/>
              </a:rPr>
              <a:t>   </a:t>
            </a:r>
            <a:r>
              <a:rPr lang="da-DK" sz="1400" b="1">
                <a:solidFill>
                  <a:srgbClr val="000000"/>
                </a:solidFill>
                <a:latin typeface="Tahoma" charset="0"/>
                <a:cs typeface="Tahoma" charset="0"/>
                <a:hlinkClick r:id="rId3"/>
              </a:rPr>
              <a:t>bkmb.risikostyring.callcenter@albertslund.dk</a:t>
            </a:r>
            <a:endParaRPr lang="da-DK" sz="1400" b="1">
              <a:solidFill>
                <a:srgbClr val="000000"/>
              </a:solidFill>
              <a:latin typeface="Tahoma" charset="0"/>
              <a:cs typeface="Tahoma" charset="0"/>
            </a:endParaRPr>
          </a:p>
          <a:p>
            <a:r>
              <a:rPr lang="da-DK" sz="1400" b="1">
                <a:solidFill>
                  <a:srgbClr val="000000"/>
                </a:solidFill>
                <a:latin typeface="Tahoma" charset="0"/>
              </a:rPr>
              <a:t>Tlf.:     </a:t>
            </a:r>
            <a:r>
              <a:rPr lang="da-DK" sz="1400" b="1">
                <a:solidFill>
                  <a:srgbClr val="000000"/>
                </a:solidFill>
                <a:latin typeface="Tahoma" charset="0"/>
                <a:cs typeface="Tahoma" charset="0"/>
              </a:rPr>
              <a:t>4368 6750 </a:t>
            </a:r>
            <a:endParaRPr lang="da-DK" sz="1400" b="1" dirty="0">
              <a:solidFill>
                <a:srgbClr val="000000"/>
              </a:solidFill>
              <a:latin typeface="Tahoma" charset="0"/>
            </a:endParaRPr>
          </a:p>
          <a:p>
            <a:endParaRPr lang="da-DK" sz="1400" b="1" dirty="0">
              <a:solidFill>
                <a:srgbClr val="000000"/>
              </a:solidFill>
              <a:latin typeface="Tahoma" charset="0"/>
            </a:endParaRPr>
          </a:p>
          <a:p>
            <a:endParaRPr lang="en-US" sz="1400" b="1" dirty="0">
              <a:solidFill>
                <a:schemeClr val="bg2"/>
              </a:solidFill>
              <a:latin typeface="Tahoma" charset="0"/>
              <a:cs typeface="Tahoma" charset="0"/>
            </a:endParaRPr>
          </a:p>
        </p:txBody>
      </p:sp>
      <p:sp>
        <p:nvSpPr>
          <p:cNvPr id="28674" name="Tekstboks 5"/>
          <p:cNvSpPr txBox="1">
            <a:spLocks noChangeArrowheads="1"/>
          </p:cNvSpPr>
          <p:nvPr/>
        </p:nvSpPr>
        <p:spPr bwMode="auto">
          <a:xfrm>
            <a:off x="6900863" y="544513"/>
            <a:ext cx="1766887" cy="336550"/>
          </a:xfrm>
          <a:prstGeom prst="rect">
            <a:avLst/>
          </a:prstGeom>
          <a:noFill/>
          <a:ln w="9525">
            <a:noFill/>
            <a:miter lim="800000"/>
            <a:headEnd/>
            <a:tailEnd/>
          </a:ln>
        </p:spPr>
        <p:txBody>
          <a:bodyPr wrap="none">
            <a:spAutoFit/>
          </a:bodyPr>
          <a:lstStyle/>
          <a:p>
            <a:pPr algn="r"/>
            <a:r>
              <a:rPr lang="da-DK" sz="1600" b="1"/>
              <a:t>Brug for hjælp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boks 4"/>
          <p:cNvSpPr txBox="1"/>
          <p:nvPr/>
        </p:nvSpPr>
        <p:spPr>
          <a:xfrm>
            <a:off x="774700" y="1676400"/>
            <a:ext cx="7416800" cy="2492990"/>
          </a:xfrm>
          <a:prstGeom prst="rect">
            <a:avLst/>
          </a:prstGeom>
          <a:noFill/>
        </p:spPr>
        <p:txBody>
          <a:bodyPr>
            <a:spAutoFit/>
          </a:bodyPr>
          <a:lstStyle/>
          <a:p>
            <a:pPr marL="285750" indent="-285750">
              <a:buFont typeface="Arial" pitchFamily="34" charset="0"/>
              <a:buChar char="•"/>
              <a:defRPr/>
            </a:pPr>
            <a:r>
              <a:rPr lang="da-DK" sz="1400" b="1">
                <a:solidFill>
                  <a:srgbClr val="000000"/>
                </a:solidFill>
                <a:latin typeface="Tahoma" pitchFamily="34" charset="0"/>
                <a:ea typeface="Tahoma" pitchFamily="34" charset="0"/>
                <a:cs typeface="Tahoma" pitchFamily="34" charset="0"/>
              </a:rPr>
              <a:t>Du </a:t>
            </a:r>
            <a:r>
              <a:rPr lang="da-DK" sz="1400" b="1" dirty="0">
                <a:solidFill>
                  <a:srgbClr val="000000"/>
                </a:solidFill>
                <a:latin typeface="Tahoma" pitchFamily="34" charset="0"/>
                <a:ea typeface="Tahoma" pitchFamily="34" charset="0"/>
                <a:cs typeface="Tahoma" pitchFamily="34" charset="0"/>
              </a:rPr>
              <a:t>skal have dine anmeldelsesdata klar til indtastning. Du skal minimum indtaste:</a:t>
            </a:r>
          </a:p>
          <a:p>
            <a:pPr>
              <a:defRPr/>
            </a:pPr>
            <a:endParaRPr lang="da-DK" sz="1600"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Skadested</a:t>
            </a:r>
          </a:p>
          <a:p>
            <a:pPr lvl="1">
              <a:defRPr/>
            </a:pPr>
            <a:r>
              <a:rPr lang="da-DK" b="1">
                <a:solidFill>
                  <a:srgbClr val="000000"/>
                </a:solidFill>
                <a:latin typeface="Tahoma" pitchFamily="34" charset="0"/>
                <a:ea typeface="Tahoma" pitchFamily="34" charset="0"/>
                <a:cs typeface="Tahoma" pitchFamily="34" charset="0"/>
              </a:rPr>
              <a:t>Skadedato</a:t>
            </a:r>
          </a:p>
          <a:p>
            <a:pPr lvl="1">
              <a:defRPr/>
            </a:pPr>
            <a:r>
              <a:rPr lang="da-DK" b="1">
                <a:solidFill>
                  <a:srgbClr val="000000"/>
                </a:solidFill>
                <a:latin typeface="Tahoma" pitchFamily="34" charset="0"/>
                <a:ea typeface="Tahoma" pitchFamily="34" charset="0"/>
                <a:cs typeface="Tahoma" pitchFamily="34" charset="0"/>
              </a:rPr>
              <a:t>Tidspunkt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Skadetype – hvordan er skaden sket</a:t>
            </a:r>
            <a:endParaRPr lang="da-DK" b="1" dirty="0">
              <a:solidFill>
                <a:srgbClr val="000000"/>
              </a:solidFill>
              <a:latin typeface="Tahoma" pitchFamily="34" charset="0"/>
              <a:ea typeface="Tahoma" pitchFamily="34" charset="0"/>
              <a:cs typeface="Tahoma" pitchFamily="34" charset="0"/>
            </a:endParaRPr>
          </a:p>
          <a:p>
            <a:pPr lvl="1">
              <a:defRPr/>
            </a:pPr>
            <a:r>
              <a:rPr lang="da-DK" b="1">
                <a:solidFill>
                  <a:srgbClr val="000000"/>
                </a:solidFill>
                <a:latin typeface="Tahoma" pitchFamily="34" charset="0"/>
                <a:ea typeface="Tahoma" pitchFamily="34" charset="0"/>
                <a:cs typeface="Tahoma" pitchFamily="34" charset="0"/>
              </a:rPr>
              <a:t>En beskrivelse af skaden</a:t>
            </a:r>
          </a:p>
          <a:p>
            <a:pPr lvl="1">
              <a:defRPr/>
            </a:pPr>
            <a:r>
              <a:rPr lang="da-DK" b="1">
                <a:solidFill>
                  <a:srgbClr val="000000"/>
                </a:solidFill>
                <a:latin typeface="Tahoma" pitchFamily="34" charset="0"/>
                <a:ea typeface="Tahoma" pitchFamily="34" charset="0"/>
                <a:cs typeface="Tahoma" pitchFamily="34" charset="0"/>
              </a:rPr>
              <a:t>Hvad er der sket skade på</a:t>
            </a:r>
          </a:p>
          <a:p>
            <a:pPr lvl="1">
              <a:defRPr/>
            </a:pPr>
            <a:r>
              <a:rPr lang="da-DK" b="1">
                <a:solidFill>
                  <a:srgbClr val="000000"/>
                </a:solidFill>
                <a:latin typeface="Tahoma" pitchFamily="34" charset="0"/>
                <a:ea typeface="Tahoma" pitchFamily="34" charset="0"/>
                <a:cs typeface="Tahoma" pitchFamily="34" charset="0"/>
              </a:rPr>
              <a:t>CPR nr.</a:t>
            </a:r>
          </a:p>
          <a:p>
            <a:pPr lvl="1">
              <a:defRPr/>
            </a:pPr>
            <a:r>
              <a:rPr lang="da-DK" b="1">
                <a:solidFill>
                  <a:srgbClr val="000000"/>
                </a:solidFill>
                <a:latin typeface="Tahoma" pitchFamily="34" charset="0"/>
                <a:ea typeface="Tahoma" pitchFamily="34" charset="0"/>
                <a:cs typeface="Tahoma" pitchFamily="34" charset="0"/>
              </a:rPr>
              <a:t>Navn m.m.</a:t>
            </a:r>
            <a:endParaRPr lang="da-DK" b="1" dirty="0">
              <a:solidFill>
                <a:srgbClr val="000000"/>
              </a:solidFill>
              <a:latin typeface="Tahoma" pitchFamily="34" charset="0"/>
              <a:ea typeface="Tahoma" pitchFamily="34" charset="0"/>
              <a:cs typeface="Tahoma" pitchFamily="34" charset="0"/>
            </a:endParaRPr>
          </a:p>
          <a:p>
            <a:pPr>
              <a:defRPr/>
            </a:pPr>
            <a:endParaRPr lang="da-DK" sz="1600" b="1" dirty="0">
              <a:solidFill>
                <a:schemeClr val="accent1">
                  <a:lumMod val="60000"/>
                  <a:lumOff val="40000"/>
                </a:schemeClr>
              </a:solidFill>
              <a:latin typeface="Tahoma" pitchFamily="34" charset="0"/>
              <a:ea typeface="Tahoma" pitchFamily="34" charset="0"/>
              <a:cs typeface="Tahoma" pitchFamily="34" charset="0"/>
            </a:endParaRPr>
          </a:p>
        </p:txBody>
      </p:sp>
      <p:sp>
        <p:nvSpPr>
          <p:cNvPr id="17410" name="Tekstboks 2"/>
          <p:cNvSpPr txBox="1">
            <a:spLocks noChangeArrowheads="1"/>
          </p:cNvSpPr>
          <p:nvPr/>
        </p:nvSpPr>
        <p:spPr bwMode="auto">
          <a:xfrm>
            <a:off x="6910388" y="544513"/>
            <a:ext cx="1757362" cy="338137"/>
          </a:xfrm>
          <a:prstGeom prst="rect">
            <a:avLst/>
          </a:prstGeom>
          <a:noFill/>
          <a:ln w="9525">
            <a:noFill/>
            <a:miter lim="800000"/>
            <a:headEnd/>
            <a:tailEnd/>
          </a:ln>
        </p:spPr>
        <p:txBody>
          <a:bodyPr wrap="none">
            <a:spAutoFit/>
          </a:bodyPr>
          <a:lstStyle/>
          <a:p>
            <a:pPr algn="r"/>
            <a:r>
              <a:rPr lang="da-DK" sz="1600" b="1"/>
              <a:t>Forudsætninger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307777"/>
          </a:xfrm>
          <a:prstGeom prst="rect">
            <a:avLst/>
          </a:prstGeom>
          <a:noFill/>
          <a:ln w="9525">
            <a:noFill/>
            <a:miter lim="800000"/>
            <a:headEnd/>
            <a:tailEnd/>
          </a:ln>
        </p:spPr>
        <p:txBody>
          <a:bodyPr wrap="square">
            <a:spAutoFit/>
          </a:bodyPr>
          <a:lstStyle/>
          <a:p>
            <a:r>
              <a:rPr lang="da-DK" sz="1400" b="1">
                <a:solidFill>
                  <a:srgbClr val="000000"/>
                </a:solidFill>
                <a:latin typeface="Tahoma" charset="0"/>
              </a:rPr>
              <a:t>Her skal du klikke på Ansvar.</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6349615" y="544513"/>
            <a:ext cx="2318135" cy="338554"/>
          </a:xfrm>
          <a:prstGeom prst="rect">
            <a:avLst/>
          </a:prstGeom>
          <a:noFill/>
          <a:ln w="9525">
            <a:noFill/>
            <a:miter lim="800000"/>
            <a:headEnd/>
            <a:tailEnd/>
          </a:ln>
        </p:spPr>
        <p:txBody>
          <a:bodyPr wrap="none">
            <a:spAutoFit/>
          </a:bodyPr>
          <a:lstStyle/>
          <a:p>
            <a:pPr algn="r"/>
            <a:r>
              <a:rPr lang="da-DK" sz="1600" b="1"/>
              <a:t>Valg af skadeformular</a:t>
            </a:r>
          </a:p>
        </p:txBody>
      </p:sp>
      <p:pic>
        <p:nvPicPr>
          <p:cNvPr id="5" name="Billede 4">
            <a:extLst>
              <a:ext uri="{FF2B5EF4-FFF2-40B4-BE49-F238E27FC236}">
                <a16:creationId xmlns:a16="http://schemas.microsoft.com/office/drawing/2014/main" id="{F4352F76-87B3-41C3-AE11-C0370E589D04}"/>
              </a:ext>
            </a:extLst>
          </p:cNvPr>
          <p:cNvPicPr/>
          <p:nvPr/>
        </p:nvPicPr>
        <p:blipFill>
          <a:blip r:embed="rId2"/>
          <a:stretch>
            <a:fillRect/>
          </a:stretch>
        </p:blipFill>
        <p:spPr>
          <a:xfrm>
            <a:off x="1018969" y="2035399"/>
            <a:ext cx="7106061" cy="404267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2646878"/>
          </a:xfrm>
          <a:prstGeom prst="rect">
            <a:avLst/>
          </a:prstGeom>
          <a:noFill/>
          <a:ln w="9525">
            <a:noFill/>
            <a:miter lim="800000"/>
            <a:headEnd/>
            <a:tailEnd/>
          </a:ln>
        </p:spPr>
        <p:txBody>
          <a:bodyPr wrap="square">
            <a:spAutoFit/>
          </a:bodyPr>
          <a:lstStyle/>
          <a:p>
            <a:r>
              <a:rPr lang="da-DK" sz="1400" b="1">
                <a:solidFill>
                  <a:srgbClr val="000000"/>
                </a:solidFill>
                <a:latin typeface="Tahoma" charset="0"/>
              </a:rPr>
              <a:t>Skadeformularen skal du udfylde i kronologisk orden. Det er ikke muligt at komme videre til næste punkt i anmeldelsen før påkrævede felter er udfyldt.</a:t>
            </a:r>
          </a:p>
          <a:p>
            <a:endParaRPr lang="da-DK" sz="1400" b="1">
              <a:solidFill>
                <a:srgbClr val="000000"/>
              </a:solidFill>
              <a:latin typeface="Tahoma" charset="0"/>
            </a:endParaRPr>
          </a:p>
          <a:p>
            <a:r>
              <a:rPr lang="da-DK" sz="1400" b="1">
                <a:solidFill>
                  <a:srgbClr val="000000"/>
                </a:solidFill>
                <a:latin typeface="Tahoma" charset="0"/>
              </a:rPr>
              <a:t>Anmeldelsen er inddelt i 5 faser:</a:t>
            </a:r>
          </a:p>
          <a:p>
            <a:endParaRPr lang="da-DK" sz="1400" b="1">
              <a:solidFill>
                <a:srgbClr val="000000"/>
              </a:solidFill>
              <a:latin typeface="Tahoma" charset="0"/>
            </a:endParaRPr>
          </a:p>
          <a:p>
            <a:pPr marL="342900" indent="-342900">
              <a:buAutoNum type="arabicPeriod"/>
            </a:pPr>
            <a:r>
              <a:rPr lang="da-DK" sz="1400" b="1">
                <a:solidFill>
                  <a:srgbClr val="000000"/>
                </a:solidFill>
                <a:latin typeface="Tahoma" charset="0"/>
              </a:rPr>
              <a:t>Beskriv skaden</a:t>
            </a:r>
          </a:p>
          <a:p>
            <a:pPr marL="342900" indent="-342900">
              <a:buAutoNum type="arabicPeriod"/>
            </a:pPr>
            <a:r>
              <a:rPr lang="da-DK" sz="1400" b="1">
                <a:solidFill>
                  <a:srgbClr val="000000"/>
                </a:solidFill>
                <a:latin typeface="Tahoma" charset="0"/>
              </a:rPr>
              <a:t>Kontaktperson</a:t>
            </a:r>
          </a:p>
          <a:p>
            <a:pPr marL="342900" indent="-342900">
              <a:buAutoNum type="arabicPeriod"/>
            </a:pPr>
            <a:r>
              <a:rPr lang="da-DK" sz="1400" b="1">
                <a:solidFill>
                  <a:srgbClr val="000000"/>
                </a:solidFill>
                <a:latin typeface="Tahoma" charset="0"/>
              </a:rPr>
              <a:t>Skadelidte</a:t>
            </a:r>
          </a:p>
          <a:p>
            <a:pPr marL="342900" indent="-342900">
              <a:buAutoNum type="arabicPeriod"/>
            </a:pPr>
            <a:r>
              <a:rPr lang="da-DK" sz="1400" b="1">
                <a:solidFill>
                  <a:srgbClr val="000000"/>
                </a:solidFill>
                <a:latin typeface="Tahoma" charset="0"/>
              </a:rPr>
              <a:t>Skadevolder</a:t>
            </a:r>
          </a:p>
          <a:p>
            <a:pPr marL="342900" indent="-342900">
              <a:buAutoNum type="arabicPeriod"/>
            </a:pPr>
            <a:r>
              <a:rPr lang="da-DK" sz="1400" b="1">
                <a:solidFill>
                  <a:srgbClr val="000000"/>
                </a:solidFill>
                <a:latin typeface="Tahoma" charset="0"/>
              </a:rPr>
              <a:t>Bilag</a:t>
            </a:r>
            <a:r>
              <a:rPr lang="da-DK"/>
              <a:t>s et cpr. nr., hentes data om navn, adresse og statsborgerskab automatiskNår der derfor tastes et cpr. nr., hentes data om navn, adresse og statsborgerskab automatiskNår der derfor tastes et cpr. nr., hentes data om navn, adresse og statsborgerskab automatisk</a:t>
            </a:r>
            <a:r>
              <a:rPr lang="da-DK" sz="1400" b="1">
                <a:solidFill>
                  <a:srgbClr val="000000"/>
                </a:solidFill>
                <a:latin typeface="Tahoma" charset="0"/>
              </a:rPr>
              <a:t> </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046793" y="544513"/>
            <a:ext cx="1620957" cy="338554"/>
          </a:xfrm>
          <a:prstGeom prst="rect">
            <a:avLst/>
          </a:prstGeom>
          <a:noFill/>
          <a:ln w="9525">
            <a:noFill/>
            <a:miter lim="800000"/>
            <a:headEnd/>
            <a:tailEnd/>
          </a:ln>
        </p:spPr>
        <p:txBody>
          <a:bodyPr wrap="none">
            <a:spAutoFit/>
          </a:bodyPr>
          <a:lstStyle/>
          <a:p>
            <a:pPr algn="r"/>
            <a:r>
              <a:rPr lang="da-DK" sz="1600" b="1"/>
              <a:t>Skadeformular</a:t>
            </a:r>
          </a:p>
        </p:txBody>
      </p:sp>
    </p:spTree>
    <p:extLst>
      <p:ext uri="{BB962C8B-B14F-4D97-AF65-F5344CB8AC3E}">
        <p14:creationId xmlns:p14="http://schemas.microsoft.com/office/powerpoint/2010/main" val="22255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EB334CF2-20EB-42ED-8565-AA95295E9C3A}"/>
              </a:ext>
            </a:extLst>
          </p:cNvPr>
          <p:cNvPicPr/>
          <p:nvPr/>
        </p:nvPicPr>
        <p:blipFill>
          <a:blip r:embed="rId2"/>
          <a:stretch>
            <a:fillRect/>
          </a:stretch>
        </p:blipFill>
        <p:spPr>
          <a:xfrm>
            <a:off x="831660" y="1817052"/>
            <a:ext cx="7397940" cy="4180336"/>
          </a:xfrm>
          <a:prstGeom prst="rect">
            <a:avLst/>
          </a:prstGeom>
        </p:spPr>
      </p:pic>
      <p:sp>
        <p:nvSpPr>
          <p:cNvPr id="21506" name="Tekstboks 2"/>
          <p:cNvSpPr txBox="1">
            <a:spLocks noChangeArrowheads="1"/>
          </p:cNvSpPr>
          <p:nvPr/>
        </p:nvSpPr>
        <p:spPr bwMode="auto">
          <a:xfrm>
            <a:off x="6979467" y="544513"/>
            <a:ext cx="1688283" cy="338554"/>
          </a:xfrm>
          <a:prstGeom prst="rect">
            <a:avLst/>
          </a:prstGeom>
          <a:noFill/>
          <a:ln w="9525">
            <a:noFill/>
            <a:miter lim="800000"/>
            <a:headEnd/>
            <a:tailEnd/>
          </a:ln>
        </p:spPr>
        <p:txBody>
          <a:bodyPr wrap="none">
            <a:spAutoFit/>
          </a:bodyPr>
          <a:lstStyle/>
          <a:p>
            <a:pPr algn="r"/>
            <a:r>
              <a:rPr lang="da-DK" sz="1600" b="1"/>
              <a:t>Beskriv skaden</a:t>
            </a:r>
          </a:p>
        </p:txBody>
      </p:sp>
      <p:cxnSp>
        <p:nvCxnSpPr>
          <p:cNvPr id="6" name="Lige pilforbindelse 5">
            <a:extLst>
              <a:ext uri="{FF2B5EF4-FFF2-40B4-BE49-F238E27FC236}">
                <a16:creationId xmlns:a16="http://schemas.microsoft.com/office/drawing/2014/main" id="{1D35BB12-901A-4A9F-BABD-A765210253AE}"/>
              </a:ext>
            </a:extLst>
          </p:cNvPr>
          <p:cNvCxnSpPr>
            <a:cxnSpLocks/>
          </p:cNvCxnSpPr>
          <p:nvPr/>
        </p:nvCxnSpPr>
        <p:spPr>
          <a:xfrm flipH="1">
            <a:off x="3216086" y="4142181"/>
            <a:ext cx="2912020" cy="3908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kstboks 3">
            <a:extLst>
              <a:ext uri="{FF2B5EF4-FFF2-40B4-BE49-F238E27FC236}">
                <a16:creationId xmlns:a16="http://schemas.microsoft.com/office/drawing/2014/main" id="{C8D7B418-7015-4CD6-A4F9-7FC126BD2779}"/>
              </a:ext>
            </a:extLst>
          </p:cNvPr>
          <p:cNvSpPr txBox="1"/>
          <p:nvPr/>
        </p:nvSpPr>
        <p:spPr>
          <a:xfrm>
            <a:off x="6128106" y="3713599"/>
            <a:ext cx="2641600" cy="1938992"/>
          </a:xfrm>
          <a:prstGeom prst="rect">
            <a:avLst/>
          </a:prstGeom>
          <a:noFill/>
          <a:ln>
            <a:solidFill>
              <a:srgbClr val="000000"/>
            </a:solidFill>
          </a:ln>
        </p:spPr>
        <p:txBody>
          <a:bodyPr wrap="square" rtlCol="0">
            <a:spAutoFit/>
          </a:bodyPr>
          <a:lstStyle/>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det vigtigt, at skaden beskrivers udførligt, herunder hvad årsagen til skaden var og hvad der er sket. </a:t>
            </a:r>
          </a:p>
          <a:p>
            <a:endParaRPr lang="da-DK" b="1">
              <a:solidFill>
                <a:srgbClr val="000000"/>
              </a:solidFill>
              <a:latin typeface="Tahoma" panose="020B0604030504040204" pitchFamily="34" charset="0"/>
              <a:ea typeface="Tahoma" panose="020B0604030504040204" pitchFamily="34" charset="0"/>
              <a:cs typeface="Tahoma" panose="020B0604030504040204" pitchFamily="34" charset="0"/>
            </a:endParaRPr>
          </a:p>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Det er også vigtigt, at der er en beskrivelse af hvad der er sket skade på og hvad det koster at reparere. Reparationsudgiften skal kun være anslået.</a:t>
            </a:r>
            <a:endParaRPr lang="da-DK" b="1">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12" name="Lige pilforbindelse 11">
            <a:extLst>
              <a:ext uri="{FF2B5EF4-FFF2-40B4-BE49-F238E27FC236}">
                <a16:creationId xmlns:a16="http://schemas.microsoft.com/office/drawing/2014/main" id="{AED2D969-B7E2-4101-9519-70CFE9AF5BD1}"/>
              </a:ext>
            </a:extLst>
          </p:cNvPr>
          <p:cNvCxnSpPr>
            <a:cxnSpLocks/>
          </p:cNvCxnSpPr>
          <p:nvPr/>
        </p:nvCxnSpPr>
        <p:spPr>
          <a:xfrm flipH="1">
            <a:off x="3216085" y="5047129"/>
            <a:ext cx="2912021" cy="13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196407" y="3886735"/>
            <a:ext cx="2384425" cy="646331"/>
          </a:xfrm>
          <a:prstGeom prst="rect">
            <a:avLst/>
          </a:prstGeom>
          <a:solidFill>
            <a:schemeClr val="tx1"/>
          </a:solidFill>
          <a:ln w="9525">
            <a:solidFill>
              <a:schemeClr val="accent1"/>
            </a:solidFill>
            <a:miter lim="800000"/>
            <a:headEnd/>
            <a:tailEnd/>
          </a:ln>
        </p:spPr>
        <p:txBody>
          <a:bodyPr>
            <a:spAutoFit/>
          </a:bodyPr>
          <a:lstStyle/>
          <a:p>
            <a:r>
              <a:rPr lang="da-DK" b="1">
                <a:solidFill>
                  <a:srgbClr val="000000"/>
                </a:solidFill>
                <a:latin typeface="Tahoma" charset="0"/>
                <a:cs typeface="Tahoma" charset="0"/>
              </a:rPr>
              <a:t>I rubrikkerne med pile, skal du klikke i feltet – og vælge et svar fra listen.</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p:cNvCxnSpPr>
          <p:nvPr/>
        </p:nvCxnSpPr>
        <p:spPr bwMode="auto">
          <a:xfrm flipV="1">
            <a:off x="1304929" y="3429000"/>
            <a:ext cx="1994083" cy="457735"/>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2367829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1A885B34-3DFD-43B1-B466-7709645748EF}"/>
              </a:ext>
            </a:extLst>
          </p:cNvPr>
          <p:cNvPicPr/>
          <p:nvPr/>
        </p:nvPicPr>
        <p:blipFill>
          <a:blip r:embed="rId2"/>
          <a:stretch>
            <a:fillRect/>
          </a:stretch>
        </p:blipFill>
        <p:spPr>
          <a:xfrm>
            <a:off x="813137" y="1817052"/>
            <a:ext cx="7533004" cy="4207230"/>
          </a:xfrm>
          <a:prstGeom prst="rect">
            <a:avLst/>
          </a:prstGeom>
        </p:spPr>
      </p:pic>
      <p:sp>
        <p:nvSpPr>
          <p:cNvPr id="21506" name="Tekstboks 2"/>
          <p:cNvSpPr txBox="1">
            <a:spLocks noChangeArrowheads="1"/>
          </p:cNvSpPr>
          <p:nvPr/>
        </p:nvSpPr>
        <p:spPr bwMode="auto">
          <a:xfrm>
            <a:off x="7037174" y="544513"/>
            <a:ext cx="1630576" cy="338554"/>
          </a:xfrm>
          <a:prstGeom prst="rect">
            <a:avLst/>
          </a:prstGeom>
          <a:noFill/>
          <a:ln w="9525">
            <a:noFill/>
            <a:miter lim="800000"/>
            <a:headEnd/>
            <a:tailEnd/>
          </a:ln>
        </p:spPr>
        <p:txBody>
          <a:bodyPr wrap="none">
            <a:spAutoFit/>
          </a:bodyPr>
          <a:lstStyle/>
          <a:p>
            <a:pPr algn="r"/>
            <a:r>
              <a:rPr lang="da-DK" sz="1600" b="1"/>
              <a:t>Kontaktperson</a:t>
            </a:r>
          </a:p>
        </p:txBody>
      </p: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4443667" y="4279841"/>
            <a:ext cx="2486051" cy="830997"/>
          </a:xfrm>
          <a:prstGeom prst="rect">
            <a:avLst/>
          </a:prstGeom>
          <a:solidFill>
            <a:schemeClr val="tx1"/>
          </a:solidFill>
          <a:ln w="9525">
            <a:solidFill>
              <a:schemeClr val="accent1"/>
            </a:solidFill>
            <a:miter lim="800000"/>
            <a:headEnd/>
            <a:tailEnd/>
          </a:ln>
        </p:spPr>
        <p:txBody>
          <a:bodyPr wrap="square">
            <a:spAutoFit/>
          </a:bodyPr>
          <a:lstStyle/>
          <a:p>
            <a:r>
              <a:rPr lang="da-DK" b="1">
                <a:solidFill>
                  <a:srgbClr val="000000"/>
                </a:solidFill>
                <a:latin typeface="Tahoma" charset="0"/>
                <a:cs typeface="Tahoma" charset="0"/>
              </a:rPr>
              <a:t>Under fanen kontaktperson skal du skrive dine kontaktoplysninger af hensyn til sagsbehandlingen.</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14" idx="0"/>
          </p:cNvCxnSpPr>
          <p:nvPr/>
        </p:nvCxnSpPr>
        <p:spPr bwMode="auto">
          <a:xfrm flipH="1" flipV="1">
            <a:off x="2925619" y="3448845"/>
            <a:ext cx="2761074" cy="830996"/>
          </a:xfrm>
          <a:prstGeom prst="straightConnector1">
            <a:avLst/>
          </a:prstGeom>
          <a:noFill/>
          <a:ln w="9525" algn="ctr">
            <a:solidFill>
              <a:srgbClr val="5D5679"/>
            </a:solidFill>
            <a:round/>
            <a:headEnd/>
            <a:tailEnd type="arrow" w="med" len="med"/>
          </a:ln>
        </p:spPr>
      </p:cxnSp>
    </p:spTree>
    <p:extLst>
      <p:ext uri="{BB962C8B-B14F-4D97-AF65-F5344CB8AC3E}">
        <p14:creationId xmlns:p14="http://schemas.microsoft.com/office/powerpoint/2010/main" val="3369451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ABE61D70-8821-4F27-A75D-7FB735AEE6D9}"/>
              </a:ext>
            </a:extLst>
          </p:cNvPr>
          <p:cNvPicPr/>
          <p:nvPr/>
        </p:nvPicPr>
        <p:blipFill>
          <a:blip r:embed="rId2"/>
          <a:stretch>
            <a:fillRect/>
          </a:stretch>
        </p:blipFill>
        <p:spPr>
          <a:xfrm>
            <a:off x="784586" y="1817052"/>
            <a:ext cx="7418120" cy="4099654"/>
          </a:xfrm>
          <a:prstGeom prst="rect">
            <a:avLst/>
          </a:prstGeom>
        </p:spPr>
      </p:pic>
      <p:sp>
        <p:nvSpPr>
          <p:cNvPr id="21506" name="Tekstboks 2"/>
          <p:cNvSpPr txBox="1">
            <a:spLocks noChangeArrowheads="1"/>
          </p:cNvSpPr>
          <p:nvPr/>
        </p:nvSpPr>
        <p:spPr bwMode="auto">
          <a:xfrm>
            <a:off x="7457161" y="544513"/>
            <a:ext cx="1210589" cy="338554"/>
          </a:xfrm>
          <a:prstGeom prst="rect">
            <a:avLst/>
          </a:prstGeom>
          <a:noFill/>
          <a:ln w="9525">
            <a:noFill/>
            <a:miter lim="800000"/>
            <a:headEnd/>
            <a:tailEnd/>
          </a:ln>
        </p:spPr>
        <p:txBody>
          <a:bodyPr wrap="none">
            <a:spAutoFit/>
          </a:bodyPr>
          <a:lstStyle/>
          <a:p>
            <a:pPr algn="r"/>
            <a:r>
              <a:rPr lang="da-DK" sz="1600" b="1"/>
              <a:t>Skadelidte</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p:cNvCxnSpPr>
          <p:nvPr/>
        </p:nvCxnSpPr>
        <p:spPr bwMode="auto">
          <a:xfrm flipH="1" flipV="1">
            <a:off x="2841812" y="3429000"/>
            <a:ext cx="2482073" cy="1447472"/>
          </a:xfrm>
          <a:prstGeom prst="straightConnector1">
            <a:avLst/>
          </a:prstGeom>
          <a:noFill/>
          <a:ln w="9525" algn="ctr">
            <a:solidFill>
              <a:srgbClr val="5D5679"/>
            </a:solidFill>
            <a:round/>
            <a:headEnd/>
            <a:tailEnd type="arrow" w="med" len="med"/>
          </a:ln>
        </p:spPr>
      </p:cxnSp>
      <p:sp>
        <p:nvSpPr>
          <p:cNvPr id="14" name="Tekstboks 11">
            <a:extLst>
              <a:ext uri="{FF2B5EF4-FFF2-40B4-BE49-F238E27FC236}">
                <a16:creationId xmlns:a16="http://schemas.microsoft.com/office/drawing/2014/main" id="{364164DE-846D-4B9E-BC0A-9357780C9968}"/>
              </a:ext>
            </a:extLst>
          </p:cNvPr>
          <p:cNvSpPr txBox="1">
            <a:spLocks noChangeArrowheads="1"/>
          </p:cNvSpPr>
          <p:nvPr/>
        </p:nvSpPr>
        <p:spPr bwMode="auto">
          <a:xfrm>
            <a:off x="5323885" y="3999309"/>
            <a:ext cx="2496999" cy="1754326"/>
          </a:xfrm>
          <a:prstGeom prst="rect">
            <a:avLst/>
          </a:prstGeom>
          <a:solidFill>
            <a:schemeClr val="tx1"/>
          </a:solidFill>
          <a:ln w="9525">
            <a:solidFill>
              <a:schemeClr val="accent1"/>
            </a:solidFill>
            <a:miter lim="800000"/>
            <a:headEnd/>
            <a:tailEnd/>
          </a:ln>
        </p:spPr>
        <p:txBody>
          <a:bodyPr wrap="square">
            <a:spAutoFit/>
          </a:bodyPr>
          <a:lstStyle/>
          <a:p>
            <a:r>
              <a:rPr lang="da-DK" b="1">
                <a:solidFill>
                  <a:srgbClr val="000000"/>
                </a:solidFill>
                <a:latin typeface="Tahoma" charset="0"/>
                <a:cs typeface="Tahoma" charset="0"/>
              </a:rPr>
              <a:t>Her skal du skrive hvem der er kommet til skade. Oplys venligst adresse, E-mail og Tel. af hensyn til sagsbehandlingen. Er kontaktperson og skadelidte samme person behøves felterne E-mail og Tel. ikke at blive udfyldt. </a:t>
            </a:r>
          </a:p>
        </p:txBody>
      </p:sp>
    </p:spTree>
    <p:extLst>
      <p:ext uri="{BB962C8B-B14F-4D97-AF65-F5344CB8AC3E}">
        <p14:creationId xmlns:p14="http://schemas.microsoft.com/office/powerpoint/2010/main" val="1652471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755D835-57E7-49D3-A785-42AB6D241B23}"/>
              </a:ext>
            </a:extLst>
          </p:cNvPr>
          <p:cNvPicPr/>
          <p:nvPr/>
        </p:nvPicPr>
        <p:blipFill>
          <a:blip r:embed="rId2"/>
          <a:stretch>
            <a:fillRect/>
          </a:stretch>
        </p:blipFill>
        <p:spPr>
          <a:xfrm>
            <a:off x="863561" y="1817052"/>
            <a:ext cx="7509473" cy="4171372"/>
          </a:xfrm>
          <a:prstGeom prst="rect">
            <a:avLst/>
          </a:prstGeom>
        </p:spPr>
      </p:pic>
      <p:sp>
        <p:nvSpPr>
          <p:cNvPr id="21506" name="Tekstboks 2"/>
          <p:cNvSpPr txBox="1">
            <a:spLocks noChangeArrowheads="1"/>
          </p:cNvSpPr>
          <p:nvPr/>
        </p:nvSpPr>
        <p:spPr bwMode="auto">
          <a:xfrm>
            <a:off x="7264802" y="544513"/>
            <a:ext cx="1402948" cy="338554"/>
          </a:xfrm>
          <a:prstGeom prst="rect">
            <a:avLst/>
          </a:prstGeom>
          <a:noFill/>
          <a:ln w="9525">
            <a:noFill/>
            <a:miter lim="800000"/>
            <a:headEnd/>
            <a:tailEnd/>
          </a:ln>
        </p:spPr>
        <p:txBody>
          <a:bodyPr wrap="none">
            <a:spAutoFit/>
          </a:bodyPr>
          <a:lstStyle/>
          <a:p>
            <a:pPr algn="r"/>
            <a:r>
              <a:rPr lang="da-DK" sz="1600" b="1"/>
              <a:t>Skadevolder</a:t>
            </a:r>
          </a:p>
        </p:txBody>
      </p:sp>
      <p:cxnSp>
        <p:nvCxnSpPr>
          <p:cNvPr id="15" name="Lige pilforbindelse 2">
            <a:extLst>
              <a:ext uri="{FF2B5EF4-FFF2-40B4-BE49-F238E27FC236}">
                <a16:creationId xmlns:a16="http://schemas.microsoft.com/office/drawing/2014/main" id="{00B8C2B8-8794-4F72-A8DD-04FE99FB5D5B}"/>
              </a:ext>
            </a:extLst>
          </p:cNvPr>
          <p:cNvCxnSpPr>
            <a:cxnSpLocks noChangeShapeType="1"/>
            <a:stCxn id="8" idx="1"/>
          </p:cNvCxnSpPr>
          <p:nvPr/>
        </p:nvCxnSpPr>
        <p:spPr bwMode="auto">
          <a:xfrm flipH="1" flipV="1">
            <a:off x="3039035" y="3429000"/>
            <a:ext cx="3408362" cy="861938"/>
          </a:xfrm>
          <a:prstGeom prst="straightConnector1">
            <a:avLst/>
          </a:prstGeom>
          <a:noFill/>
          <a:ln w="9525" algn="ctr">
            <a:solidFill>
              <a:srgbClr val="5D5679"/>
            </a:solidFill>
            <a:round/>
            <a:headEnd/>
            <a:tailEnd type="arrow" w="med" len="med"/>
          </a:ln>
        </p:spPr>
      </p:cxnSp>
      <p:sp>
        <p:nvSpPr>
          <p:cNvPr id="8" name="Tekstboks 6">
            <a:extLst>
              <a:ext uri="{FF2B5EF4-FFF2-40B4-BE49-F238E27FC236}">
                <a16:creationId xmlns:a16="http://schemas.microsoft.com/office/drawing/2014/main" id="{09207CAA-4E4A-456F-AD96-621217E2D831}"/>
              </a:ext>
            </a:extLst>
          </p:cNvPr>
          <p:cNvSpPr txBox="1"/>
          <p:nvPr/>
        </p:nvSpPr>
        <p:spPr>
          <a:xfrm>
            <a:off x="6447397" y="3783106"/>
            <a:ext cx="1925637" cy="1015663"/>
          </a:xfrm>
          <a:prstGeom prst="rect">
            <a:avLst/>
          </a:prstGeom>
          <a:noFill/>
          <a:ln>
            <a:solidFill>
              <a:srgbClr val="000000"/>
            </a:solidFill>
          </a:ln>
        </p:spPr>
        <p:txBody>
          <a:bodyPr wrap="square" rtlCol="0">
            <a:spAutoFit/>
          </a:bodyPr>
          <a:lstStyle/>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Under skadevolder skal du skrive: Albertslund Kommune</a:t>
            </a:r>
          </a:p>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Nordmarks Allé 1</a:t>
            </a:r>
          </a:p>
          <a:p>
            <a:r>
              <a:rPr lang="da-DK" b="1">
                <a:solidFill>
                  <a:srgbClr val="000000"/>
                </a:solidFill>
                <a:latin typeface="Tahoma" panose="020B0604030504040204" pitchFamily="34" charset="0"/>
                <a:ea typeface="Tahoma" panose="020B0604030504040204" pitchFamily="34" charset="0"/>
                <a:cs typeface="Tahoma" panose="020B0604030504040204" pitchFamily="34" charset="0"/>
              </a:rPr>
              <a:t>2620 Albertslund</a:t>
            </a:r>
          </a:p>
        </p:txBody>
      </p:sp>
    </p:spTree>
    <p:extLst>
      <p:ext uri="{BB962C8B-B14F-4D97-AF65-F5344CB8AC3E}">
        <p14:creationId xmlns:p14="http://schemas.microsoft.com/office/powerpoint/2010/main" val="3894128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kstboks 4"/>
          <p:cNvSpPr txBox="1">
            <a:spLocks noChangeArrowheads="1"/>
          </p:cNvSpPr>
          <p:nvPr/>
        </p:nvSpPr>
        <p:spPr bwMode="auto">
          <a:xfrm>
            <a:off x="584200" y="1625600"/>
            <a:ext cx="7899400" cy="738664"/>
          </a:xfrm>
          <a:prstGeom prst="rect">
            <a:avLst/>
          </a:prstGeom>
          <a:noFill/>
          <a:ln w="9525">
            <a:noFill/>
            <a:miter lim="800000"/>
            <a:headEnd/>
            <a:tailEnd/>
          </a:ln>
        </p:spPr>
        <p:txBody>
          <a:bodyPr wrap="square">
            <a:spAutoFit/>
          </a:bodyPr>
          <a:lstStyle/>
          <a:p>
            <a:r>
              <a:rPr lang="da-DK" sz="1400" b="1">
                <a:solidFill>
                  <a:srgbClr val="000000"/>
                </a:solidFill>
                <a:latin typeface="Tahoma" charset="0"/>
              </a:rPr>
              <a:t>Du har mulighed for at vedhæfte bilag. F.eks. en tegning over uheldsstedet. Klik på ”Select” og vælg det pågælende dokument i stifindersystemet. Herefter klikker du på ”Tilføj”.</a:t>
            </a:r>
            <a:endParaRPr lang="da-DK" sz="1400" b="1" dirty="0">
              <a:solidFill>
                <a:srgbClr val="000000"/>
              </a:solidFill>
              <a:latin typeface="Tahoma" charset="0"/>
            </a:endParaRPr>
          </a:p>
        </p:txBody>
      </p:sp>
      <p:sp>
        <p:nvSpPr>
          <p:cNvPr id="21506" name="Tekstboks 2"/>
          <p:cNvSpPr txBox="1">
            <a:spLocks noChangeArrowheads="1"/>
          </p:cNvSpPr>
          <p:nvPr/>
        </p:nvSpPr>
        <p:spPr bwMode="auto">
          <a:xfrm>
            <a:off x="7981344" y="544513"/>
            <a:ext cx="686406" cy="338554"/>
          </a:xfrm>
          <a:prstGeom prst="rect">
            <a:avLst/>
          </a:prstGeom>
          <a:noFill/>
          <a:ln w="9525">
            <a:noFill/>
            <a:miter lim="800000"/>
            <a:headEnd/>
            <a:tailEnd/>
          </a:ln>
        </p:spPr>
        <p:txBody>
          <a:bodyPr wrap="none">
            <a:spAutoFit/>
          </a:bodyPr>
          <a:lstStyle/>
          <a:p>
            <a:pPr algn="r"/>
            <a:r>
              <a:rPr lang="da-DK" sz="1600" b="1"/>
              <a:t>Bilag</a:t>
            </a:r>
          </a:p>
        </p:txBody>
      </p:sp>
      <p:pic>
        <p:nvPicPr>
          <p:cNvPr id="5" name="Billede 4">
            <a:extLst>
              <a:ext uri="{FF2B5EF4-FFF2-40B4-BE49-F238E27FC236}">
                <a16:creationId xmlns:a16="http://schemas.microsoft.com/office/drawing/2014/main" id="{8D2E1503-97CF-4859-A6E6-798715B7A100}"/>
              </a:ext>
            </a:extLst>
          </p:cNvPr>
          <p:cNvPicPr/>
          <p:nvPr/>
        </p:nvPicPr>
        <p:blipFill>
          <a:blip r:embed="rId2"/>
          <a:stretch>
            <a:fillRect/>
          </a:stretch>
        </p:blipFill>
        <p:spPr>
          <a:xfrm>
            <a:off x="881492" y="2534228"/>
            <a:ext cx="7348107" cy="3292831"/>
          </a:xfrm>
          <a:prstGeom prst="rect">
            <a:avLst/>
          </a:prstGeom>
        </p:spPr>
      </p:pic>
    </p:spTree>
    <p:extLst>
      <p:ext uri="{BB962C8B-B14F-4D97-AF65-F5344CB8AC3E}">
        <p14:creationId xmlns:p14="http://schemas.microsoft.com/office/powerpoint/2010/main" val="2262651299"/>
      </p:ext>
    </p:extLst>
  </p:cSld>
  <p:clrMapOvr>
    <a:masterClrMapping/>
  </p:clrMapOvr>
</p:sld>
</file>

<file path=ppt/theme/theme1.xml><?xml version="1.0" encoding="utf-8"?>
<a:theme xmlns:a="http://schemas.openxmlformats.org/drawingml/2006/main" name="Standarddesign">
  <a:themeElements>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3E3E5C"/>
        </a:dk1>
        <a:lt1>
          <a:srgbClr val="FFFFFF"/>
        </a:lt1>
        <a:dk2>
          <a:srgbClr val="66CCFF"/>
        </a:dk2>
        <a:lt2>
          <a:srgbClr val="FFFFFF"/>
        </a:lt2>
        <a:accent1>
          <a:srgbClr val="60597B"/>
        </a:accent1>
        <a:accent2>
          <a:srgbClr val="6666FF"/>
        </a:accent2>
        <a:accent3>
          <a:srgbClr val="B8E2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4">
        <a:dk1>
          <a:srgbClr val="3E3E5C"/>
        </a:dk1>
        <a:lt1>
          <a:srgbClr val="FFFFFF"/>
        </a:lt1>
        <a:dk2>
          <a:srgbClr val="CCECFF"/>
        </a:dk2>
        <a:lt2>
          <a:srgbClr val="FFFFFF"/>
        </a:lt2>
        <a:accent1>
          <a:srgbClr val="60597B"/>
        </a:accent1>
        <a:accent2>
          <a:srgbClr val="6666FF"/>
        </a:accent2>
        <a:accent3>
          <a:srgbClr val="E2F4F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5">
        <a:dk1>
          <a:srgbClr val="3E3E5C"/>
        </a:dk1>
        <a:lt1>
          <a:srgbClr val="FFFFFF"/>
        </a:lt1>
        <a:dk2>
          <a:srgbClr val="EFEFC6"/>
        </a:dk2>
        <a:lt2>
          <a:srgbClr val="FFFFFF"/>
        </a:lt2>
        <a:accent1>
          <a:srgbClr val="60597B"/>
        </a:accent1>
        <a:accent2>
          <a:srgbClr val="6666FF"/>
        </a:accent2>
        <a:accent3>
          <a:srgbClr val="F6F6DF"/>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3523</TotalTime>
  <Words>474</Words>
  <Application>Microsoft Office PowerPoint</Application>
  <PresentationFormat>Skærmshow (4:3)</PresentationFormat>
  <Paragraphs>57</Paragraphs>
  <Slides>12</Slides>
  <Notes>1</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12</vt:i4>
      </vt:variant>
    </vt:vector>
  </HeadingPairs>
  <TitlesOfParts>
    <vt:vector size="16" baseType="lpstr">
      <vt:lpstr>Arial</vt:lpstr>
      <vt:lpstr>Calibri</vt:lpstr>
      <vt:lpstr>Tahoma</vt:lpstr>
      <vt:lpstr>Standarddesign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Willis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Allan Lundbjerg Nielsen</dc:creator>
  <cp:lastModifiedBy>Lars Voldum</cp:lastModifiedBy>
  <cp:revision>298</cp:revision>
  <dcterms:created xsi:type="dcterms:W3CDTF">2006-05-21T11:50:52Z</dcterms:created>
  <dcterms:modified xsi:type="dcterms:W3CDTF">2018-05-30T09:27:29Z</dcterms:modified>
</cp:coreProperties>
</file>