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8" r:id="rId3"/>
    <p:sldId id="259" r:id="rId4"/>
    <p:sldId id="256" r:id="rId5"/>
    <p:sldId id="260" r:id="rId6"/>
  </p:sldIdLst>
  <p:sldSz cx="12192000" cy="6858000"/>
  <p:notesSz cx="9926638" cy="14355763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emf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7E3E9D-3121-425C-8624-BFB72ADD88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E8C748E-083B-4FFC-9C39-E3E88E4B27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80FAF4F-0196-4409-8B5D-9A8CC9F88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9014-1962-4AE4-8F79-77FDBEF1D0F3}" type="datetimeFigureOut">
              <a:rPr lang="da-DK" smtClean="0"/>
              <a:t>12-04-2018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D0CC7F0-AE7F-47BD-AC41-9D2DFEE7A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8D82207-D068-4AAC-B0F8-9C91EBA70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E88DF-644F-48ED-9F9D-7AEEE542D17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81568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35F908-7F5E-4B99-8763-AD568F1F4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7C62C50-35FA-4CB2-8F2D-B795F65698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CE56E72-8793-4571-B4AE-ABF98E4FA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9014-1962-4AE4-8F79-77FDBEF1D0F3}" type="datetimeFigureOut">
              <a:rPr lang="da-DK" smtClean="0"/>
              <a:t>12-04-2018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25C5C81-D0DD-4750-AB0E-2DC01093A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1B00493-7DE5-4EBA-A0A5-3F1397EFF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E88DF-644F-48ED-9F9D-7AEEE542D17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13644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50C5900C-B7BA-4D4B-B77D-84EDA482E7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BE8938C-C408-458C-AD1D-66E6CA724D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F3CA060-7E6F-4198-BB2F-97871D9D5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9014-1962-4AE4-8F79-77FDBEF1D0F3}" type="datetimeFigureOut">
              <a:rPr lang="da-DK" smtClean="0"/>
              <a:t>12-04-2018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D0B318B-C2AD-4833-965B-11A76876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705E2EA-778A-4C42-8A7F-D27EF9731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E88DF-644F-48ED-9F9D-7AEEE542D17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487034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0" y="0"/>
            <a:ext cx="12192000" cy="190800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0" dirty="0">
              <a:solidFill>
                <a:schemeClr val="tx1"/>
              </a:solidFill>
            </a:endParaRPr>
          </a:p>
        </p:txBody>
      </p:sp>
      <p:pic>
        <p:nvPicPr>
          <p:cNvPr id="10" name="Billed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71" b="43073"/>
          <a:stretch/>
        </p:blipFill>
        <p:spPr>
          <a:xfrm>
            <a:off x="-1" y="56626"/>
            <a:ext cx="12192001" cy="1973510"/>
          </a:xfrm>
          <a:prstGeom prst="rect">
            <a:avLst/>
          </a:prstGeom>
        </p:spPr>
      </p:pic>
      <p:sp>
        <p:nvSpPr>
          <p:cNvPr id="3075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1051072" y="1908000"/>
            <a:ext cx="10119480" cy="1618714"/>
          </a:xfrm>
        </p:spPr>
        <p:txBody>
          <a:bodyPr anchor="b" anchorCtr="0"/>
          <a:lstStyle>
            <a:lvl1pPr>
              <a:lnSpc>
                <a:spcPct val="83000"/>
              </a:lnSpc>
              <a:defRPr sz="6000" baseline="0">
                <a:solidFill>
                  <a:srgbClr val="7F7F7F"/>
                </a:solidFill>
              </a:defRPr>
            </a:lvl1pPr>
          </a:lstStyle>
          <a:p>
            <a:pPr lvl="0"/>
            <a:r>
              <a:rPr lang="da-DK" noProof="0" dirty="0"/>
              <a:t>Klik, og tilføj titel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33579" y="3814166"/>
            <a:ext cx="9919464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i="1">
                <a:solidFill>
                  <a:srgbClr val="7F7F7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a-DK" noProof="0" dirty="0"/>
              <a:t>Klik, og tilføj underoverskrift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027E-75D8-4E45-9E8E-1595773F0041}" type="datetime2">
              <a:rPr lang="da-DK" smtClean="0"/>
              <a:pPr/>
              <a:t>12. april 2018</a:t>
            </a:fld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A29-F2F5-41C9-9D61-59DDDBBF376E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708627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verskrift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noProof="0"/>
              <a:t>Rediger teksttypografien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1BCECD-DF0F-4558-8209-8405D1F1D426}" type="datetime2">
              <a:rPr lang="da-DK" noProof="0"/>
              <a:pPr/>
              <a:t>12. april 2018</a:t>
            </a:fld>
            <a:endParaRPr lang="da-DK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35900-392D-46F4-8341-366E91CBDAA0}" type="slidenum">
              <a:rPr lang="da-DK" noProof="0"/>
              <a:pPr/>
              <a:t>‹nr.›</a:t>
            </a:fld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3530087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Overskrift og 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0984" y="1700214"/>
            <a:ext cx="5300133" cy="45370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noProof="0"/>
              <a:t>Rediger teksttypografien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0884" y="1700214"/>
            <a:ext cx="5300133" cy="45370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noProof="0"/>
              <a:t>Rediger teksttypografien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575FBE-562C-41D5-8814-F60D350A2B2D}" type="datetime2">
              <a:rPr lang="da-DK" noProof="0"/>
              <a:pPr/>
              <a:t>12. april 2018</a:t>
            </a:fld>
            <a:endParaRPr lang="da-DK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CFF931-D198-4569-94B6-C4CEBA5B3359}" type="slidenum">
              <a:rPr lang="da-DK" noProof="0"/>
              <a:pPr/>
              <a:t>‹nr.›</a:t>
            </a:fld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2383073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t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0985" y="1700214"/>
            <a:ext cx="5300132" cy="45370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noProof="0"/>
              <a:t>Rediger teksttypografien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0884" y="1700214"/>
            <a:ext cx="5300133" cy="21748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noProof="0"/>
              <a:t>Rediger teksttypografien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575FBE-562C-41D5-8814-F60D350A2B2D}" type="datetime2">
              <a:rPr lang="da-DK" noProof="0"/>
              <a:pPr/>
              <a:t>12. april 2018</a:t>
            </a:fld>
            <a:endParaRPr lang="da-DK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CFF931-D198-4569-94B6-C4CEBA5B3359}" type="slidenum">
              <a:rPr lang="da-DK" noProof="0"/>
              <a:pPr/>
              <a:t>‹nr.›</a:t>
            </a:fld>
            <a:endParaRPr lang="da-DK" noProof="0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6220883" y="4064000"/>
            <a:ext cx="5300133" cy="2173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Rediger teksttypografien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18170481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ernativ t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027E-75D8-4E45-9E8E-1595773F0041}" type="datetime2">
              <a:rPr lang="da-DK" noProof="0" smtClean="0"/>
              <a:pPr/>
              <a:t>12. april 2018</a:t>
            </a:fld>
            <a:endParaRPr lang="da-DK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A29-F2F5-41C9-9D61-59DDDBBF376E}" type="slidenum">
              <a:rPr lang="da-DK" noProof="0" smtClean="0"/>
              <a:pPr/>
              <a:t>‹nr.›</a:t>
            </a:fld>
            <a:endParaRPr lang="da-DK" noProof="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670984" y="1700214"/>
            <a:ext cx="5300133" cy="21748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Rediger teksttypografien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670985" y="4064001"/>
            <a:ext cx="5300132" cy="217328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Rediger teksttypografien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5"/>
          </p:nvPr>
        </p:nvSpPr>
        <p:spPr>
          <a:xfrm>
            <a:off x="6220883" y="1700214"/>
            <a:ext cx="5300135" cy="45370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Rediger teksttypografien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23986819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fi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027E-75D8-4E45-9E8E-1595773F0041}" type="datetime2">
              <a:rPr lang="da-DK" noProof="0" smtClean="0"/>
              <a:pPr/>
              <a:t>12. april 2018</a:t>
            </a:fld>
            <a:endParaRPr lang="da-DK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A29-F2F5-41C9-9D61-59DDDBBF376E}" type="slidenum">
              <a:rPr lang="da-DK" noProof="0" smtClean="0"/>
              <a:pPr/>
              <a:t>‹nr.›</a:t>
            </a:fld>
            <a:endParaRPr lang="da-DK" noProof="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670984" y="1700214"/>
            <a:ext cx="5300133" cy="21748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Rediger teksttypografien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670985" y="4064000"/>
            <a:ext cx="5300132" cy="2173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Rediger teksttypografien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5"/>
          </p:nvPr>
        </p:nvSpPr>
        <p:spPr>
          <a:xfrm>
            <a:off x="6220883" y="1700214"/>
            <a:ext cx="5300135" cy="21748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Rediger teksttypografien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6"/>
          </p:nvPr>
        </p:nvSpPr>
        <p:spPr>
          <a:xfrm>
            <a:off x="6220883" y="4064000"/>
            <a:ext cx="5300135" cy="2173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Rediger teksttypografien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3173938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t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152400"/>
            <a:ext cx="12192000" cy="6084888"/>
          </a:xfrm>
          <a:solidFill>
            <a:schemeClr val="bg1"/>
          </a:solidFill>
        </p:spPr>
        <p:txBody>
          <a:bodyPr tIns="684000"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a-DK" noProof="0" dirty="0"/>
              <a:t>Klik på ikonet for at tilføje et billede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027E-75D8-4E45-9E8E-1595773F0041}" type="datetime2">
              <a:rPr lang="da-DK" noProof="0" smtClean="0"/>
              <a:pPr/>
              <a:t>12. april 2018</a:t>
            </a:fld>
            <a:endParaRPr lang="da-DK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A29-F2F5-41C9-9D61-59DDDBBF376E}" type="slidenum">
              <a:rPr lang="da-DK" noProof="0" smtClean="0"/>
              <a:pPr/>
              <a:t>‹nr.›</a:t>
            </a:fld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14104988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027E-75D8-4E45-9E8E-1595773F0041}" type="datetime2">
              <a:rPr lang="da-DK" noProof="0" smtClean="0"/>
              <a:pPr/>
              <a:t>12. april 2018</a:t>
            </a:fld>
            <a:endParaRPr lang="da-DK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A29-F2F5-41C9-9D61-59DDDBBF376E}" type="slidenum">
              <a:rPr lang="da-DK" noProof="0" smtClean="0"/>
              <a:pPr/>
              <a:t>‹nr.›</a:t>
            </a:fld>
            <a:endParaRPr lang="da-DK" noProof="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70984" y="1700214"/>
            <a:ext cx="5300133" cy="453707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Rediger teksttypografien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220883" y="1700214"/>
            <a:ext cx="5300135" cy="4537074"/>
          </a:xfrm>
          <a:solidFill>
            <a:schemeClr val="bg1"/>
          </a:solidFill>
        </p:spPr>
        <p:txBody>
          <a:bodyPr tIns="684000"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a-DK" noProof="0" dirty="0"/>
              <a:t>Klik på ikonet for at tilføje et billede</a:t>
            </a:r>
          </a:p>
        </p:txBody>
      </p:sp>
    </p:spTree>
    <p:extLst>
      <p:ext uri="{BB962C8B-B14F-4D97-AF65-F5344CB8AC3E}">
        <p14:creationId xmlns:p14="http://schemas.microsoft.com/office/powerpoint/2010/main" val="479417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084AC9-A8A2-471D-9359-2B6453C0F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658B1FC-38E9-47A9-953E-98501F20E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09D8676-E30F-4AE7-8C40-08739F434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9014-1962-4AE4-8F79-77FDBEF1D0F3}" type="datetimeFigureOut">
              <a:rPr lang="da-DK" smtClean="0"/>
              <a:t>12-04-2018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6803749-60A6-4EF5-B13A-FC61B556D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71D9FD1-3405-49CD-9612-5AFE72D72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E88DF-644F-48ED-9F9D-7AEEE542D17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077137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027E-75D8-4E45-9E8E-1595773F0041}" type="datetime2">
              <a:rPr lang="da-DK" noProof="0" smtClean="0"/>
              <a:pPr/>
              <a:t>12. april 2018</a:t>
            </a:fld>
            <a:endParaRPr lang="da-DK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A29-F2F5-41C9-9D61-59DDDBBF376E}" type="slidenum">
              <a:rPr lang="da-DK" noProof="0" smtClean="0"/>
              <a:pPr/>
              <a:t>‹nr.›</a:t>
            </a:fld>
            <a:endParaRPr lang="da-DK" noProof="0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70984" y="1700214"/>
            <a:ext cx="5300133" cy="4537074"/>
          </a:xfrm>
          <a:solidFill>
            <a:schemeClr val="bg1"/>
          </a:solidFill>
        </p:spPr>
        <p:txBody>
          <a:bodyPr tIns="684000"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a-DK" noProof="0" dirty="0"/>
              <a:t>Klik på ikonet for at tilføje et billede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6220883" y="1700214"/>
            <a:ext cx="5300135" cy="453707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Rediger teksttypografien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2151695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984" y="584201"/>
            <a:ext cx="10850033" cy="5653112"/>
          </a:xfrm>
        </p:spPr>
        <p:txBody>
          <a:bodyPr/>
          <a:lstStyle/>
          <a:p>
            <a:pPr lvl="0"/>
            <a:r>
              <a:rPr lang="da-DK" noProof="0"/>
              <a:t>Rediger teksttypografien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1BCECD-DF0F-4558-8209-8405D1F1D426}" type="datetime2">
              <a:rPr lang="da-DK" noProof="0"/>
              <a:pPr/>
              <a:t>12. april 2018</a:t>
            </a:fld>
            <a:endParaRPr lang="da-DK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35900-392D-46F4-8341-366E91CBDAA0}" type="slidenum">
              <a:rPr lang="da-DK" noProof="0"/>
              <a:pPr/>
              <a:t>‹nr.›</a:t>
            </a:fld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17428744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killebl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0" dirty="0">
              <a:solidFill>
                <a:schemeClr val="tx1"/>
              </a:solidFill>
            </a:endParaRPr>
          </a:p>
        </p:txBody>
      </p:sp>
      <p:pic>
        <p:nvPicPr>
          <p:cNvPr id="14" name="Billede 1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" r="1695" b="19086"/>
          <a:stretch/>
        </p:blipFill>
        <p:spPr>
          <a:xfrm>
            <a:off x="-1" y="4035378"/>
            <a:ext cx="12192001" cy="282262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9968" y="584200"/>
            <a:ext cx="10937321" cy="2519931"/>
          </a:xfrm>
        </p:spPr>
        <p:txBody>
          <a:bodyPr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da-DK" noProof="0" dirty="0"/>
              <a:t>Klik, og tilføj titel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0984" y="3360904"/>
            <a:ext cx="10850033" cy="703096"/>
          </a:xfrm>
        </p:spPr>
        <p:txBody>
          <a:bodyPr/>
          <a:lstStyle>
            <a:lvl1pPr marL="0" indent="0" algn="l">
              <a:buNone/>
              <a:defRPr sz="2000" i="1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a-DK" noProof="0" dirty="0"/>
              <a:t>Klik, og tilføj underoverskrift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27C61A6-647D-4B2B-8346-C503198F10DB}" type="datetime2">
              <a:rPr lang="da-DK" noProof="0" smtClean="0"/>
              <a:pPr/>
              <a:t>12. april 2018</a:t>
            </a:fld>
            <a:endParaRPr lang="da-DK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5CA7DE-EF32-49F9-A743-135778064C71}" type="slidenum">
              <a:rPr lang="da-DK" noProof="0"/>
              <a:pPr/>
              <a:t>‹nr.›</a:t>
            </a:fld>
            <a:endParaRPr lang="da-DK" noProof="0" dirty="0"/>
          </a:p>
        </p:txBody>
      </p:sp>
      <p:pic>
        <p:nvPicPr>
          <p:cNvPr id="10" name="Billed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380" y="6382131"/>
            <a:ext cx="1946360" cy="287646"/>
          </a:xfrm>
          <a:prstGeom prst="rect">
            <a:avLst/>
          </a:prstGeom>
        </p:spPr>
      </p:pic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5439" y="6300231"/>
            <a:ext cx="883699" cy="450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5986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CF30C1-C16D-433C-A96A-D83E69CDD0AF}" type="datetime2">
              <a:rPr lang="da-DK" noProof="0"/>
              <a:pPr/>
              <a:t>12. april 2018</a:t>
            </a:fld>
            <a:endParaRPr lang="da-DK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46643C-3FBF-4A6C-AE6E-30C03FEB2E00}" type="slidenum">
              <a:rPr lang="da-DK" noProof="0"/>
              <a:pPr/>
              <a:t>‹nr.›</a:t>
            </a:fld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11186968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6E8D41-AB85-4137-B54C-08EAF5DD5794}" type="datetime2">
              <a:rPr lang="da-DK"/>
              <a:pPr/>
              <a:t>12. april 2018</a:t>
            </a:fld>
            <a:endParaRPr lang="da-DK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F77152-ABBE-41DA-A982-CA0A10BA369D}" type="slidenum">
              <a:rPr lang="da-DK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440580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D3DDC6-1A97-469A-B6C9-CE9E9CFE2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C422BBE-AA0E-46DE-B4C9-0997A3DB89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8460566-E7EE-4C11-981A-C561A7CA6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027E-75D8-4E45-9E8E-1595773F0041}" type="datetime2">
              <a:rPr lang="da-DK" smtClean="0"/>
              <a:pPr/>
              <a:t>12. april 2018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A507B36-B6A3-451D-B719-44BB53AAE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622E7D4-5572-4FA6-97E4-EF23FEF59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A29-F2F5-41C9-9D61-59DDDBBF376E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23599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21F7DB-3C86-43E0-A55C-55C694154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07130E5-81D1-43F5-A4BC-4980D2A3AF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1C4A4DF-2D46-403A-8893-A2C5FC81C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9014-1962-4AE4-8F79-77FDBEF1D0F3}" type="datetimeFigureOut">
              <a:rPr lang="da-DK" smtClean="0"/>
              <a:t>12-04-2018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7DADF14-0207-4A20-8057-3B80E7B46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957FD30-2F2D-42DD-9CD1-5FE306779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E88DF-644F-48ED-9F9D-7AEEE542D17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14744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4CCCE5-A628-48D5-B689-CB9A81781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DF51574-1E48-4504-95D0-B4F9D71EB2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F32970B-C2B6-4517-8C33-9D9B71360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23E8F9F-45F8-4D4A-9D14-69B5CC4A3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9014-1962-4AE4-8F79-77FDBEF1D0F3}" type="datetimeFigureOut">
              <a:rPr lang="da-DK" smtClean="0"/>
              <a:t>12-04-2018</a:t>
            </a:fld>
            <a:endParaRPr lang="da-DK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795D315-97A3-4C97-ACBF-6AA43F276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A359309-D197-4473-8E67-3E69DDD35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E88DF-644F-48ED-9F9D-7AEEE542D17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42350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589F66-E90D-484B-BAB4-BA4B701D4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E179489-BF1D-438B-A3C0-DE9195AD57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3E9C92D-B509-4306-B1B4-2578BE8FA9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BEC27D29-FF80-4426-AE7B-005F53D46E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F42DBD1E-F4F6-4DC9-B72B-9ED0CF1E82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7B910044-756A-4B75-9FBE-ED5AC08B1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9014-1962-4AE4-8F79-77FDBEF1D0F3}" type="datetimeFigureOut">
              <a:rPr lang="da-DK" smtClean="0"/>
              <a:t>12-04-2018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69F76737-76F9-448D-AE17-F3B33B978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7AEDA707-C217-46F2-AD43-1277557B8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E88DF-644F-48ED-9F9D-7AEEE542D17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24836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A0B8DA-066B-456D-AFB1-6B659F841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5C077F45-42C8-49EB-96D9-610FB7EB6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9014-1962-4AE4-8F79-77FDBEF1D0F3}" type="datetimeFigureOut">
              <a:rPr lang="da-DK" smtClean="0"/>
              <a:t>12-04-2018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F356A70-8387-4B2B-A37C-19B58536E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348FB38A-3D9F-463B-861B-647E282D9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E88DF-644F-48ED-9F9D-7AEEE542D17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91939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2C08B3E5-2BDA-422F-A596-5E161AA41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9014-1962-4AE4-8F79-77FDBEF1D0F3}" type="datetimeFigureOut">
              <a:rPr lang="da-DK" smtClean="0"/>
              <a:t>12-04-2018</a:t>
            </a:fld>
            <a:endParaRPr lang="da-DK" dirty="0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12B404E5-C34C-4417-878D-38D288ECC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BF088711-5493-4DEB-9DC2-AD0774962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E88DF-644F-48ED-9F9D-7AEEE542D17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54985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BF1760-EF33-4F8B-9312-113A7D8A2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5903410-8470-47B9-85A2-0A1DFA2914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C63B810-9D1A-444B-BA4C-44F030F9DA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EF56866-C32D-4E54-AB35-B9571B84B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9014-1962-4AE4-8F79-77FDBEF1D0F3}" type="datetimeFigureOut">
              <a:rPr lang="da-DK" smtClean="0"/>
              <a:t>12-04-2018</a:t>
            </a:fld>
            <a:endParaRPr lang="da-DK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FBABC1F-9B87-4381-89A2-739FF2896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6A91E21-6C3C-47CE-82C9-1F9BE9CE8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E88DF-644F-48ED-9F9D-7AEEE542D17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59378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60038D-0054-400D-8C2A-EEA569B9E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773EB59D-FECF-4D2F-A2E3-7DBB065DB7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02D451D-2443-47DA-A9D9-3ECA20B03D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FE750B4-92B9-4CE8-A694-35CEE8954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9014-1962-4AE4-8F79-77FDBEF1D0F3}" type="datetimeFigureOut">
              <a:rPr lang="da-DK" smtClean="0"/>
              <a:t>12-04-2018</a:t>
            </a:fld>
            <a:endParaRPr lang="da-DK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04D678C-DE46-40F3-989D-638A278AD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172B202-13B9-4F25-B57B-40D10CA20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E88DF-644F-48ED-9F9D-7AEEE542D17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21995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2.emf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EC5C0501-FDEA-4A00-AE42-628897408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0AEBBD4-C8BB-4418-A629-15DC3F394A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466EA18-408F-4DAE-B2A6-BA856DEBBD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E9014-1962-4AE4-8F79-77FDBEF1D0F3}" type="datetimeFigureOut">
              <a:rPr lang="da-DK" smtClean="0"/>
              <a:t>12-04-2018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5CB01FA-1BF8-4F09-BFCA-A935ACF2AB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B5829EF-738C-4C77-8C6E-CAF422B882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E88DF-644F-48ED-9F9D-7AEEE542D17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92692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 userDrawn="1"/>
        </p:nvSpPr>
        <p:spPr>
          <a:xfrm>
            <a:off x="0" y="0"/>
            <a:ext cx="12192000" cy="15240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0" dirty="0">
              <a:solidFill>
                <a:schemeClr val="tx1"/>
              </a:solidFill>
            </a:endParaRPr>
          </a:p>
        </p:txBody>
      </p:sp>
      <p:pic>
        <p:nvPicPr>
          <p:cNvPr id="10" name="Billede 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380" y="6382131"/>
            <a:ext cx="1946360" cy="287646"/>
          </a:xfrm>
          <a:prstGeom prst="rect">
            <a:avLst/>
          </a:prstGeom>
        </p:spPr>
      </p:pic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5439" y="6300231"/>
            <a:ext cx="883699" cy="450983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9102" y="584201"/>
            <a:ext cx="10901916" cy="1116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0985" y="1700214"/>
            <a:ext cx="10850033" cy="453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0985" y="0"/>
            <a:ext cx="1492756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700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fld id="{5888027E-75D8-4E45-9E8E-1595773F0041}" type="datetime2">
              <a:rPr lang="da-DK" smtClean="0"/>
              <a:pPr/>
              <a:t>12. april 2018</a:t>
            </a:fld>
            <a:endParaRPr lang="da-DK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159563" y="0"/>
            <a:ext cx="8880987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700">
                <a:solidFill>
                  <a:schemeClr val="bg1"/>
                </a:solidFill>
                <a:latin typeface="+mj-lt"/>
              </a:defRPr>
            </a:lvl1pPr>
          </a:lstStyle>
          <a:p>
            <a:endParaRPr lang="da-DK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095439" y="0"/>
            <a:ext cx="415688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700">
                <a:solidFill>
                  <a:schemeClr val="bg1"/>
                </a:solidFill>
                <a:latin typeface="+mj-lt"/>
              </a:defRPr>
            </a:lvl1pPr>
          </a:lstStyle>
          <a:p>
            <a:fld id="{B6C57A29-F2F5-41C9-9D61-59DDDBBF376E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52494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</p:sldLayoutIdLst>
  <p:txStyles>
    <p:titleStyle>
      <a:lvl1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3600">
          <a:solidFill>
            <a:srgbClr val="7F7F7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9pPr>
    </p:titleStyle>
    <p:bodyStyle>
      <a:lvl1pPr marL="324000" indent="-324000" algn="l" rtl="0" eaLnBrk="1" fontAlgn="base" hangingPunct="1">
        <a:spcBef>
          <a:spcPct val="20000"/>
        </a:spcBef>
        <a:spcAft>
          <a:spcPct val="0"/>
        </a:spcAft>
        <a:buChar char="•"/>
        <a:defRPr sz="2000" i="1">
          <a:solidFill>
            <a:schemeClr val="tx1"/>
          </a:solidFill>
          <a:latin typeface="+mn-lt"/>
          <a:ea typeface="+mn-ea"/>
          <a:cs typeface="+mn-cs"/>
        </a:defRPr>
      </a:lvl1pPr>
      <a:lvl2pPr marL="640800" indent="-284400" algn="l" rtl="0" eaLnBrk="1" fontAlgn="base" hangingPunct="1">
        <a:spcBef>
          <a:spcPct val="20000"/>
        </a:spcBef>
        <a:spcAft>
          <a:spcPct val="0"/>
        </a:spcAft>
        <a:buChar char="–"/>
        <a:defRPr sz="1800" i="1">
          <a:solidFill>
            <a:schemeClr val="tx1"/>
          </a:solidFill>
          <a:latin typeface="+mn-lt"/>
        </a:defRPr>
      </a:lvl2pPr>
      <a:lvl3pPr marL="871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i="1">
          <a:solidFill>
            <a:schemeClr val="tx1"/>
          </a:solidFill>
          <a:latin typeface="+mn-lt"/>
        </a:defRPr>
      </a:lvl3pPr>
      <a:lvl4pPr marL="11268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400" i="1">
          <a:solidFill>
            <a:schemeClr val="tx1"/>
          </a:solidFill>
          <a:latin typeface="+mn-lt"/>
        </a:defRPr>
      </a:lvl4pPr>
      <a:lvl5pPr marL="1357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 i="1">
          <a:solidFill>
            <a:schemeClr val="tx1"/>
          </a:solidFill>
          <a:latin typeface="+mn-lt"/>
        </a:defRPr>
      </a:lvl5pPr>
      <a:lvl6pPr marL="1357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 i="1">
          <a:solidFill>
            <a:schemeClr val="tx1"/>
          </a:solidFill>
          <a:latin typeface="+mn-lt"/>
        </a:defRPr>
      </a:lvl6pPr>
      <a:lvl7pPr marL="1357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 i="1">
          <a:solidFill>
            <a:schemeClr val="tx1"/>
          </a:solidFill>
          <a:latin typeface="+mn-lt"/>
        </a:defRPr>
      </a:lvl7pPr>
      <a:lvl8pPr marL="1357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 i="1">
          <a:solidFill>
            <a:schemeClr val="tx1"/>
          </a:solidFill>
          <a:latin typeface="+mn-lt"/>
        </a:defRPr>
      </a:lvl8pPr>
      <a:lvl9pPr marL="1357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 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399663" y="2780928"/>
            <a:ext cx="7589610" cy="792088"/>
          </a:xfrm>
        </p:spPr>
        <p:txBody>
          <a:bodyPr/>
          <a:lstStyle/>
          <a:p>
            <a:r>
              <a:rPr lang="nb-NO" sz="4800"/>
              <a:t>Seniorboliger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2376201" y="4509120"/>
            <a:ext cx="3322234" cy="447193"/>
          </a:xfrm>
        </p:spPr>
        <p:txBody>
          <a:bodyPr/>
          <a:lstStyle/>
          <a:p>
            <a:r>
              <a:rPr lang="nb-NO"/>
              <a:t>Borgermøde 11. april 2018</a:t>
            </a:r>
          </a:p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16777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71871D-C9AF-45AF-B04F-53846FFC5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Flere steder i byen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7EDA2F0-5F66-4237-B5E9-E168FE0848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61477" y="1736725"/>
            <a:ext cx="3975100" cy="4537074"/>
          </a:xfrm>
        </p:spPr>
        <p:txBody>
          <a:bodyPr/>
          <a:lstStyle/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359EB2EC-9919-4C67-A6D3-A92E0598A870}"/>
              </a:ext>
            </a:extLst>
          </p:cNvPr>
          <p:cNvSpPr txBox="1"/>
          <p:nvPr/>
        </p:nvSpPr>
        <p:spPr>
          <a:xfrm>
            <a:off x="6528048" y="5517233"/>
            <a:ext cx="3093796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a-DK" sz="2000" i="1" dirty="0">
                <a:solidFill>
                  <a:srgbClr val="FFFFFF"/>
                </a:solidFill>
                <a:latin typeface="Georgia"/>
              </a:rPr>
              <a:t>En Indgang til kommunen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a-DK" sz="2000" i="1" dirty="0">
                <a:solidFill>
                  <a:srgbClr val="FFFFFF"/>
                </a:solidFill>
                <a:latin typeface="Georgia"/>
              </a:rPr>
              <a:t>(årgang 2001!)</a:t>
            </a:r>
            <a:r>
              <a:rPr lang="da-DK" sz="2000" i="1" dirty="0">
                <a:solidFill>
                  <a:srgbClr val="7F7F7F"/>
                </a:solidFill>
                <a:latin typeface="Georgia"/>
              </a:rPr>
              <a:t> 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EE8F30AA-88A9-4BA0-96CC-B034522F9340}"/>
              </a:ext>
            </a:extLst>
          </p:cNvPr>
          <p:cNvSpPr txBox="1"/>
          <p:nvPr/>
        </p:nvSpPr>
        <p:spPr>
          <a:xfrm>
            <a:off x="6722415" y="1700213"/>
            <a:ext cx="4477215" cy="43088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a-DK" sz="2000" b="1" i="1" dirty="0">
              <a:solidFill>
                <a:srgbClr val="7F7F7F"/>
              </a:solidFill>
              <a:latin typeface="Georgia"/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da-DK" sz="2000" b="1" i="1" dirty="0">
                <a:solidFill>
                  <a:srgbClr val="7F7F7F"/>
                </a:solidFill>
                <a:latin typeface="Georgia"/>
              </a:rPr>
              <a:t>Forskellige eje/lejeformer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a-DK" sz="2000" b="1" i="1" dirty="0">
              <a:solidFill>
                <a:srgbClr val="7F7F7F"/>
              </a:solidFill>
              <a:latin typeface="Georgia"/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da-DK" sz="2000" b="1" i="1" dirty="0">
                <a:solidFill>
                  <a:srgbClr val="7F7F7F"/>
                </a:solidFill>
                <a:latin typeface="Georgia"/>
              </a:rPr>
              <a:t>Forskellig indretning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a-DK" sz="2000" b="1" i="1" dirty="0">
              <a:solidFill>
                <a:srgbClr val="7F7F7F"/>
              </a:solidFill>
              <a:latin typeface="Georgia"/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da-DK" sz="2000" b="1" i="1" dirty="0">
                <a:solidFill>
                  <a:srgbClr val="7F7F7F"/>
                </a:solidFill>
                <a:latin typeface="Georgia"/>
              </a:rPr>
              <a:t>Forskellige typer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a-DK" sz="2000" b="1" i="1" dirty="0">
              <a:solidFill>
                <a:srgbClr val="7F7F7F"/>
              </a:solidFill>
              <a:latin typeface="Georgia"/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da-DK" sz="2000" b="1" i="1" dirty="0">
                <a:solidFill>
                  <a:srgbClr val="7F7F7F"/>
                </a:solidFill>
                <a:latin typeface="Georgia"/>
              </a:rPr>
              <a:t>Forskellige målgrupper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da-DK" sz="2000" b="1" i="1" dirty="0">
              <a:solidFill>
                <a:srgbClr val="7F7F7F"/>
              </a:solidFill>
              <a:latin typeface="Georgia"/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da-DK" sz="2000" b="1" i="1" dirty="0">
              <a:solidFill>
                <a:srgbClr val="7F7F7F"/>
              </a:solidFill>
              <a:latin typeface="Georgia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a-DK" sz="2000" b="1" i="1" dirty="0">
                <a:solidFill>
                  <a:srgbClr val="7F7F7F"/>
                </a:solidFill>
                <a:latin typeface="Georgia"/>
              </a:rPr>
              <a:t>Der er noget for enhver smag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a-DK" sz="2000" b="1" i="1" dirty="0">
              <a:solidFill>
                <a:srgbClr val="7F7F7F"/>
              </a:solidFill>
              <a:latin typeface="Georgia"/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endParaRPr lang="da-DK" sz="2000" b="1" i="1" dirty="0">
              <a:solidFill>
                <a:srgbClr val="7F7F7F"/>
              </a:solidFill>
              <a:latin typeface="Georgia"/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endParaRPr lang="da-DK" sz="2000" b="1" i="1" dirty="0">
              <a:solidFill>
                <a:srgbClr val="7F7F7F"/>
              </a:solidFill>
              <a:latin typeface="Georgia"/>
            </a:endParaRP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421F29CC-81EE-4670-9D05-5628291BCA36}"/>
              </a:ext>
            </a:extLst>
          </p:cNvPr>
          <p:cNvSpPr txBox="1"/>
          <p:nvPr/>
        </p:nvSpPr>
        <p:spPr>
          <a:xfrm>
            <a:off x="992370" y="1451563"/>
            <a:ext cx="5263055" cy="46166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da-DK" sz="2000" i="1" dirty="0">
                <a:solidFill>
                  <a:srgbClr val="7F7F7F"/>
                </a:solidFill>
                <a:latin typeface="Georgia"/>
              </a:rPr>
              <a:t>Bofællesskaber i Roholmparken</a:t>
            </a:r>
          </a:p>
          <a:p>
            <a:pPr marL="800100" lvl="1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da-DK" sz="2000" i="1" dirty="0">
                <a:solidFill>
                  <a:srgbClr val="7F7F7F"/>
                </a:solidFill>
                <a:latin typeface="Georgia"/>
              </a:rPr>
              <a:t>KAB opfører ca. 50 boliger</a:t>
            </a:r>
          </a:p>
          <a:p>
            <a:pPr marL="800100" lvl="1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da-DK" sz="2000" i="1" dirty="0">
                <a:solidFill>
                  <a:srgbClr val="7F7F7F"/>
                </a:solidFill>
                <a:latin typeface="Georgia"/>
              </a:rPr>
              <a:t>fællesheden opfører ca. 50 boliger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</a:pPr>
            <a:endParaRPr lang="da-DK" sz="2000" i="1" dirty="0">
              <a:solidFill>
                <a:srgbClr val="7F7F7F"/>
              </a:solidFill>
              <a:latin typeface="Georgia"/>
            </a:endParaRP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da-DK" sz="2000" i="1" dirty="0">
                <a:solidFill>
                  <a:srgbClr val="7F7F7F"/>
                </a:solidFill>
                <a:latin typeface="Georgia"/>
              </a:rPr>
              <a:t>Bynære lejligheder i Centrum på Kanalgaden</a:t>
            </a:r>
          </a:p>
          <a:p>
            <a:pPr marL="800100" lvl="1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da-DK" sz="2000" i="1" dirty="0">
                <a:solidFill>
                  <a:srgbClr val="7F7F7F"/>
                </a:solidFill>
                <a:latin typeface="Georgia"/>
              </a:rPr>
              <a:t>Ca. 80 boliger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da-DK" sz="2000" i="1" dirty="0">
              <a:solidFill>
                <a:srgbClr val="7F7F7F"/>
              </a:solidFill>
              <a:latin typeface="Georgia"/>
            </a:endParaRP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da-DK" sz="2000" i="1" dirty="0">
                <a:solidFill>
                  <a:srgbClr val="7F7F7F"/>
                </a:solidFill>
                <a:latin typeface="Georgia"/>
              </a:rPr>
              <a:t>Private boliger på Hjørnegrunden</a:t>
            </a:r>
          </a:p>
          <a:p>
            <a:pPr marL="800100" lvl="1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da-DK" sz="2000" i="1" dirty="0">
                <a:solidFill>
                  <a:srgbClr val="7F7F7F"/>
                </a:solidFill>
                <a:latin typeface="Georgia"/>
              </a:rPr>
              <a:t>Min 50 boliger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da-DK" sz="2000" i="1" dirty="0">
              <a:solidFill>
                <a:srgbClr val="7F7F7F"/>
              </a:solidFill>
              <a:latin typeface="Georgia"/>
            </a:endParaRP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da-DK" sz="2000" i="1" dirty="0">
                <a:solidFill>
                  <a:srgbClr val="7F7F7F"/>
                </a:solidFill>
                <a:latin typeface="Georgia"/>
              </a:rPr>
              <a:t>Private boliger på Stensmosegrunden, Randager 1 </a:t>
            </a:r>
          </a:p>
          <a:p>
            <a:pPr marL="800100" lvl="1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da-DK" sz="2000" i="1" dirty="0">
                <a:solidFill>
                  <a:srgbClr val="7F7F7F"/>
                </a:solidFill>
                <a:latin typeface="Georgia"/>
              </a:rPr>
              <a:t>Min 50 boliger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a-DK" sz="2000" i="1" dirty="0">
              <a:solidFill>
                <a:srgbClr val="7F7F7F"/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210275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Lige pilforbindelse 4">
            <a:extLst>
              <a:ext uri="{FF2B5EF4-FFF2-40B4-BE49-F238E27FC236}">
                <a16:creationId xmlns:a16="http://schemas.microsoft.com/office/drawing/2014/main" id="{EBBB1423-6487-4F71-8D6A-4A09B81719C4}"/>
              </a:ext>
            </a:extLst>
          </p:cNvPr>
          <p:cNvCxnSpPr>
            <a:cxnSpLocks/>
          </p:cNvCxnSpPr>
          <p:nvPr/>
        </p:nvCxnSpPr>
        <p:spPr>
          <a:xfrm flipV="1">
            <a:off x="1351581" y="5155961"/>
            <a:ext cx="8254059" cy="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6" name="Rektangel 35">
            <a:extLst>
              <a:ext uri="{FF2B5EF4-FFF2-40B4-BE49-F238E27FC236}">
                <a16:creationId xmlns:a16="http://schemas.microsoft.com/office/drawing/2014/main" id="{9C405352-7BB2-402D-8024-B58A64D1A9C6}"/>
              </a:ext>
            </a:extLst>
          </p:cNvPr>
          <p:cNvSpPr/>
          <p:nvPr/>
        </p:nvSpPr>
        <p:spPr>
          <a:xfrm>
            <a:off x="3694600" y="275361"/>
            <a:ext cx="4455772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a-DK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Tidsplaner for lokalplanerne for seniorboliger i Albertslund</a:t>
            </a: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566085CC-1FA8-4387-85D6-CBC424BD35DD}"/>
              </a:ext>
            </a:extLst>
          </p:cNvPr>
          <p:cNvSpPr/>
          <p:nvPr/>
        </p:nvSpPr>
        <p:spPr>
          <a:xfrm>
            <a:off x="6902500" y="5022019"/>
            <a:ext cx="159391" cy="184558"/>
          </a:xfrm>
          <a:prstGeom prst="ellipse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66" name="Taleboble: rektangel 65">
            <a:extLst>
              <a:ext uri="{FF2B5EF4-FFF2-40B4-BE49-F238E27FC236}">
                <a16:creationId xmlns:a16="http://schemas.microsoft.com/office/drawing/2014/main" id="{F66B5963-C3B2-462C-A208-42D35776EF9D}"/>
              </a:ext>
            </a:extLst>
          </p:cNvPr>
          <p:cNvSpPr/>
          <p:nvPr/>
        </p:nvSpPr>
        <p:spPr>
          <a:xfrm>
            <a:off x="6321922" y="3710534"/>
            <a:ext cx="1367116" cy="750909"/>
          </a:xfrm>
          <a:prstGeom prst="wedgeRectCallout">
            <a:avLst>
              <a:gd name="adj1" fmla="val -5859"/>
              <a:gd name="adj2" fmla="val 111483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a-DK" sz="1000" b="1" dirty="0"/>
              <a:t>Første behandling af lokalplaner</a:t>
            </a:r>
          </a:p>
        </p:txBody>
      </p:sp>
      <p:sp>
        <p:nvSpPr>
          <p:cNvPr id="67" name="Taleboble: rektangel 66">
            <a:extLst>
              <a:ext uri="{FF2B5EF4-FFF2-40B4-BE49-F238E27FC236}">
                <a16:creationId xmlns:a16="http://schemas.microsoft.com/office/drawing/2014/main" id="{B366A45E-F530-47B5-B3D1-0BAC8C1FC21E}"/>
              </a:ext>
            </a:extLst>
          </p:cNvPr>
          <p:cNvSpPr/>
          <p:nvPr/>
        </p:nvSpPr>
        <p:spPr>
          <a:xfrm>
            <a:off x="8238524" y="3727249"/>
            <a:ext cx="1367116" cy="734193"/>
          </a:xfrm>
          <a:prstGeom prst="wedgeRectCallout">
            <a:avLst>
              <a:gd name="adj1" fmla="val -12826"/>
              <a:gd name="adj2" fmla="val 110818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a-DK" sz="1000" b="1" dirty="0"/>
              <a:t>Anden go tredje behandling af lokalplaner – endelig vedtagelse</a:t>
            </a:r>
          </a:p>
        </p:txBody>
      </p:sp>
      <p:sp>
        <p:nvSpPr>
          <p:cNvPr id="71" name="Ellipse 70">
            <a:extLst>
              <a:ext uri="{FF2B5EF4-FFF2-40B4-BE49-F238E27FC236}">
                <a16:creationId xmlns:a16="http://schemas.microsoft.com/office/drawing/2014/main" id="{F50B7B1A-88F0-4A85-B64B-67718B05C898}"/>
              </a:ext>
            </a:extLst>
          </p:cNvPr>
          <p:cNvSpPr/>
          <p:nvPr/>
        </p:nvSpPr>
        <p:spPr>
          <a:xfrm>
            <a:off x="8663303" y="5042081"/>
            <a:ext cx="159391" cy="184558"/>
          </a:xfrm>
          <a:prstGeom prst="ellipse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55" name="Rektangel 54">
            <a:extLst>
              <a:ext uri="{FF2B5EF4-FFF2-40B4-BE49-F238E27FC236}">
                <a16:creationId xmlns:a16="http://schemas.microsoft.com/office/drawing/2014/main" id="{F33D6165-25CD-496A-A1C8-3DAF3503A2C5}"/>
              </a:ext>
            </a:extLst>
          </p:cNvPr>
          <p:cNvSpPr/>
          <p:nvPr/>
        </p:nvSpPr>
        <p:spPr>
          <a:xfrm>
            <a:off x="6137719" y="4644508"/>
            <a:ext cx="527710" cy="24622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a-DK" sz="10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Januar</a:t>
            </a:r>
          </a:p>
        </p:txBody>
      </p:sp>
      <p:sp>
        <p:nvSpPr>
          <p:cNvPr id="56" name="Rektangel 55">
            <a:extLst>
              <a:ext uri="{FF2B5EF4-FFF2-40B4-BE49-F238E27FC236}">
                <a16:creationId xmlns:a16="http://schemas.microsoft.com/office/drawing/2014/main" id="{6089D9ED-B1D2-4BEB-A18C-D2B2337199CB}"/>
              </a:ext>
            </a:extLst>
          </p:cNvPr>
          <p:cNvSpPr/>
          <p:nvPr/>
        </p:nvSpPr>
        <p:spPr>
          <a:xfrm>
            <a:off x="7734693" y="4662477"/>
            <a:ext cx="593432" cy="24622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a-DK" sz="1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Februar</a:t>
            </a:r>
            <a:endParaRPr lang="da-DK" sz="10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2" name="Rektangel 51">
            <a:extLst>
              <a:ext uri="{FF2B5EF4-FFF2-40B4-BE49-F238E27FC236}">
                <a16:creationId xmlns:a16="http://schemas.microsoft.com/office/drawing/2014/main" id="{9BE4FE87-2BE8-4380-9855-3382C99AB414}"/>
              </a:ext>
            </a:extLst>
          </p:cNvPr>
          <p:cNvSpPr/>
          <p:nvPr/>
        </p:nvSpPr>
        <p:spPr>
          <a:xfrm>
            <a:off x="1229143" y="4649520"/>
            <a:ext cx="614271" cy="24622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a-DK" sz="10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Oktober</a:t>
            </a:r>
          </a:p>
        </p:txBody>
      </p:sp>
      <p:sp>
        <p:nvSpPr>
          <p:cNvPr id="53" name="Rektangel 52">
            <a:extLst>
              <a:ext uri="{FF2B5EF4-FFF2-40B4-BE49-F238E27FC236}">
                <a16:creationId xmlns:a16="http://schemas.microsoft.com/office/drawing/2014/main" id="{60F94428-851C-44E0-AC05-F5F1F56E5B1E}"/>
              </a:ext>
            </a:extLst>
          </p:cNvPr>
          <p:cNvSpPr/>
          <p:nvPr/>
        </p:nvSpPr>
        <p:spPr>
          <a:xfrm>
            <a:off x="2522000" y="4660587"/>
            <a:ext cx="736099" cy="24622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a-DK" sz="10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November</a:t>
            </a:r>
          </a:p>
        </p:txBody>
      </p:sp>
      <p:sp>
        <p:nvSpPr>
          <p:cNvPr id="54" name="Rektangel 53">
            <a:extLst>
              <a:ext uri="{FF2B5EF4-FFF2-40B4-BE49-F238E27FC236}">
                <a16:creationId xmlns:a16="http://schemas.microsoft.com/office/drawing/2014/main" id="{10ADD66F-A9ED-4B9B-A34B-EEBC868B3ED4}"/>
              </a:ext>
            </a:extLst>
          </p:cNvPr>
          <p:cNvSpPr/>
          <p:nvPr/>
        </p:nvSpPr>
        <p:spPr>
          <a:xfrm>
            <a:off x="4343577" y="4644508"/>
            <a:ext cx="724878" cy="24622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a-DK" sz="10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December</a:t>
            </a:r>
          </a:p>
        </p:txBody>
      </p:sp>
      <p:sp>
        <p:nvSpPr>
          <p:cNvPr id="4" name="Rektangel: afrundede hjørner 3">
            <a:extLst>
              <a:ext uri="{FF2B5EF4-FFF2-40B4-BE49-F238E27FC236}">
                <a16:creationId xmlns:a16="http://schemas.microsoft.com/office/drawing/2014/main" id="{B105860C-1131-4445-ADC3-6A090407F3B0}"/>
              </a:ext>
            </a:extLst>
          </p:cNvPr>
          <p:cNvSpPr/>
          <p:nvPr/>
        </p:nvSpPr>
        <p:spPr>
          <a:xfrm>
            <a:off x="1411647" y="5001126"/>
            <a:ext cx="2787902" cy="911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Høring 8 uger </a:t>
            </a:r>
          </a:p>
        </p:txBody>
      </p:sp>
      <p:sp>
        <p:nvSpPr>
          <p:cNvPr id="88" name="Rektangel 87">
            <a:extLst>
              <a:ext uri="{FF2B5EF4-FFF2-40B4-BE49-F238E27FC236}">
                <a16:creationId xmlns:a16="http://schemas.microsoft.com/office/drawing/2014/main" id="{5911A457-30AC-4296-BB9F-635A2E9AF053}"/>
              </a:ext>
            </a:extLst>
          </p:cNvPr>
          <p:cNvSpPr/>
          <p:nvPr/>
        </p:nvSpPr>
        <p:spPr>
          <a:xfrm>
            <a:off x="123845" y="5234595"/>
            <a:ext cx="93647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a-DK" sz="1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År 2018/ 2019</a:t>
            </a:r>
          </a:p>
        </p:txBody>
      </p:sp>
      <p:grpSp>
        <p:nvGrpSpPr>
          <p:cNvPr id="11" name="Gruppe 10">
            <a:extLst>
              <a:ext uri="{FF2B5EF4-FFF2-40B4-BE49-F238E27FC236}">
                <a16:creationId xmlns:a16="http://schemas.microsoft.com/office/drawing/2014/main" id="{D984420B-F0FD-4869-B761-D667E9EB94D6}"/>
              </a:ext>
            </a:extLst>
          </p:cNvPr>
          <p:cNvGrpSpPr/>
          <p:nvPr/>
        </p:nvGrpSpPr>
        <p:grpSpPr>
          <a:xfrm>
            <a:off x="266241" y="780014"/>
            <a:ext cx="11647463" cy="2262781"/>
            <a:chOff x="704742" y="479163"/>
            <a:chExt cx="11647463" cy="2262781"/>
          </a:xfrm>
        </p:grpSpPr>
        <p:grpSp>
          <p:nvGrpSpPr>
            <p:cNvPr id="6" name="Gruppe 5">
              <a:extLst>
                <a:ext uri="{FF2B5EF4-FFF2-40B4-BE49-F238E27FC236}">
                  <a16:creationId xmlns:a16="http://schemas.microsoft.com/office/drawing/2014/main" id="{E57B47AF-B721-424D-96A0-FFC33CC68C5B}"/>
                </a:ext>
              </a:extLst>
            </p:cNvPr>
            <p:cNvGrpSpPr/>
            <p:nvPr/>
          </p:nvGrpSpPr>
          <p:grpSpPr>
            <a:xfrm>
              <a:off x="1483449" y="1324012"/>
              <a:ext cx="10556151" cy="1417932"/>
              <a:chOff x="4743484" y="1412623"/>
              <a:chExt cx="10701241" cy="1417932"/>
            </a:xfrm>
          </p:grpSpPr>
          <p:cxnSp>
            <p:nvCxnSpPr>
              <p:cNvPr id="42" name="Lige pilforbindelse 41">
                <a:extLst>
                  <a:ext uri="{FF2B5EF4-FFF2-40B4-BE49-F238E27FC236}">
                    <a16:creationId xmlns:a16="http://schemas.microsoft.com/office/drawing/2014/main" id="{05CC0CC3-1A0E-4EAD-9A97-903C2A93BE7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108928" y="1924711"/>
                <a:ext cx="10335797" cy="43059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80" name="Rektangel 79">
                <a:extLst>
                  <a:ext uri="{FF2B5EF4-FFF2-40B4-BE49-F238E27FC236}">
                    <a16:creationId xmlns:a16="http://schemas.microsoft.com/office/drawing/2014/main" id="{EAFEE3C1-0DC1-4A86-9991-1A4C353362D1}"/>
                  </a:ext>
                </a:extLst>
              </p:cNvPr>
              <p:cNvSpPr/>
              <p:nvPr/>
            </p:nvSpPr>
            <p:spPr>
              <a:xfrm>
                <a:off x="4743484" y="1419085"/>
                <a:ext cx="492443" cy="24622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da-DK" sz="1000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Marts</a:t>
                </a:r>
              </a:p>
            </p:txBody>
          </p:sp>
          <p:sp>
            <p:nvSpPr>
              <p:cNvPr id="81" name="Rektangel 80">
                <a:extLst>
                  <a:ext uri="{FF2B5EF4-FFF2-40B4-BE49-F238E27FC236}">
                    <a16:creationId xmlns:a16="http://schemas.microsoft.com/office/drawing/2014/main" id="{564EEFAD-99CE-4AC5-99C3-D35E3E45DC4C}"/>
                  </a:ext>
                </a:extLst>
              </p:cNvPr>
              <p:cNvSpPr/>
              <p:nvPr/>
            </p:nvSpPr>
            <p:spPr>
              <a:xfrm>
                <a:off x="6459280" y="1416809"/>
                <a:ext cx="428322" cy="24622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da-DK" sz="1000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April</a:t>
                </a:r>
              </a:p>
            </p:txBody>
          </p:sp>
          <p:sp>
            <p:nvSpPr>
              <p:cNvPr id="82" name="Rektangel 81">
                <a:extLst>
                  <a:ext uri="{FF2B5EF4-FFF2-40B4-BE49-F238E27FC236}">
                    <a16:creationId xmlns:a16="http://schemas.microsoft.com/office/drawing/2014/main" id="{C4F43FD9-33D7-49A6-9DCA-D8E1CBA19368}"/>
                  </a:ext>
                </a:extLst>
              </p:cNvPr>
              <p:cNvSpPr/>
              <p:nvPr/>
            </p:nvSpPr>
            <p:spPr>
              <a:xfrm>
                <a:off x="8207163" y="1412623"/>
                <a:ext cx="385042" cy="24622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da-DK" sz="1000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Maj</a:t>
                </a:r>
              </a:p>
            </p:txBody>
          </p:sp>
          <p:sp>
            <p:nvSpPr>
              <p:cNvPr id="83" name="Rektangel 82">
                <a:extLst>
                  <a:ext uri="{FF2B5EF4-FFF2-40B4-BE49-F238E27FC236}">
                    <a16:creationId xmlns:a16="http://schemas.microsoft.com/office/drawing/2014/main" id="{38C1DED9-7F89-42C4-AA34-4386FB269E74}"/>
                  </a:ext>
                </a:extLst>
              </p:cNvPr>
              <p:cNvSpPr/>
              <p:nvPr/>
            </p:nvSpPr>
            <p:spPr>
              <a:xfrm>
                <a:off x="10019568" y="1418823"/>
                <a:ext cx="428322" cy="24622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da-DK" sz="1000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Juni</a:t>
                </a:r>
              </a:p>
            </p:txBody>
          </p:sp>
          <p:sp>
            <p:nvSpPr>
              <p:cNvPr id="2" name="Rektangel: afrundede hjørner 1">
                <a:extLst>
                  <a:ext uri="{FF2B5EF4-FFF2-40B4-BE49-F238E27FC236}">
                    <a16:creationId xmlns:a16="http://schemas.microsoft.com/office/drawing/2014/main" id="{6465F0C4-E77D-4B70-A96B-04DBA5CDDA71}"/>
                  </a:ext>
                </a:extLst>
              </p:cNvPr>
              <p:cNvSpPr/>
              <p:nvPr/>
            </p:nvSpPr>
            <p:spPr>
              <a:xfrm>
                <a:off x="5334699" y="1848564"/>
                <a:ext cx="2257338" cy="91759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a-DK" sz="1200" b="1" dirty="0"/>
                  <a:t>Roholmparken</a:t>
                </a:r>
              </a:p>
              <a:p>
                <a:pPr algn="ctr"/>
                <a:r>
                  <a:rPr lang="da-DK" sz="1200" b="1" dirty="0"/>
                  <a:t>Foroffentlighed af debatoplæg</a:t>
                </a:r>
              </a:p>
              <a:p>
                <a:pPr algn="ctr"/>
                <a:r>
                  <a:rPr lang="da-DK" sz="1200" dirty="0"/>
                  <a:t>23 marts til 17 april </a:t>
                </a:r>
              </a:p>
            </p:txBody>
          </p:sp>
          <p:sp>
            <p:nvSpPr>
              <p:cNvPr id="49" name="Rektangel: afrundede hjørner 48">
                <a:extLst>
                  <a:ext uri="{FF2B5EF4-FFF2-40B4-BE49-F238E27FC236}">
                    <a16:creationId xmlns:a16="http://schemas.microsoft.com/office/drawing/2014/main" id="{8AE96684-021F-4DF5-B409-4BE42CA7D788}"/>
                  </a:ext>
                </a:extLst>
              </p:cNvPr>
              <p:cNvSpPr/>
              <p:nvPr/>
            </p:nvSpPr>
            <p:spPr>
              <a:xfrm>
                <a:off x="7652997" y="1857596"/>
                <a:ext cx="1379711" cy="917594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a-DK" sz="1200" b="1" dirty="0"/>
                  <a:t>Input fra debatten samles og bearbejdes i en hvidbog</a:t>
                </a:r>
                <a:endParaRPr lang="da-DK" sz="1200" dirty="0"/>
              </a:p>
            </p:txBody>
          </p:sp>
          <p:sp>
            <p:nvSpPr>
              <p:cNvPr id="59" name="Rektangel: afrundede hjørner 58">
                <a:extLst>
                  <a:ext uri="{FF2B5EF4-FFF2-40B4-BE49-F238E27FC236}">
                    <a16:creationId xmlns:a16="http://schemas.microsoft.com/office/drawing/2014/main" id="{19C629FA-BFDE-4503-93ED-74CA7902B30C}"/>
                  </a:ext>
                </a:extLst>
              </p:cNvPr>
              <p:cNvSpPr/>
              <p:nvPr/>
            </p:nvSpPr>
            <p:spPr>
              <a:xfrm>
                <a:off x="9093669" y="1828950"/>
                <a:ext cx="3570152" cy="1001605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a-DK" sz="1200" b="1" dirty="0"/>
                  <a:t>Lokalplaner for Kanalgaden 3, Hjørnegrunden, Stensmosegrunden og privat byggeri i parken udarbejdes</a:t>
                </a:r>
                <a:endParaRPr lang="da-DK" sz="1200" dirty="0"/>
              </a:p>
            </p:txBody>
          </p:sp>
          <p:sp>
            <p:nvSpPr>
              <p:cNvPr id="75" name="Ellipse 74">
                <a:extLst>
                  <a:ext uri="{FF2B5EF4-FFF2-40B4-BE49-F238E27FC236}">
                    <a16:creationId xmlns:a16="http://schemas.microsoft.com/office/drawing/2014/main" id="{727AE58F-38C5-4012-B377-8528810C2999}"/>
                  </a:ext>
                </a:extLst>
              </p:cNvPr>
              <p:cNvSpPr/>
              <p:nvPr/>
            </p:nvSpPr>
            <p:spPr>
              <a:xfrm>
                <a:off x="10094907" y="1855286"/>
                <a:ext cx="159391" cy="184558"/>
              </a:xfrm>
              <a:prstGeom prst="ellipse">
                <a:avLst/>
              </a:prstGeom>
              <a:ln>
                <a:noFill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 dirty="0"/>
              </a:p>
            </p:txBody>
          </p:sp>
        </p:grpSp>
        <p:sp>
          <p:nvSpPr>
            <p:cNvPr id="29" name="Ellipse 28">
              <a:extLst>
                <a:ext uri="{FF2B5EF4-FFF2-40B4-BE49-F238E27FC236}">
                  <a16:creationId xmlns:a16="http://schemas.microsoft.com/office/drawing/2014/main" id="{E04C523C-7322-4645-8460-E5E36ACBA484}"/>
                </a:ext>
              </a:extLst>
            </p:cNvPr>
            <p:cNvSpPr/>
            <p:nvPr/>
          </p:nvSpPr>
          <p:spPr>
            <a:xfrm>
              <a:off x="10784601" y="1694601"/>
              <a:ext cx="159391" cy="184558"/>
            </a:xfrm>
            <a:prstGeom prst="ellipse">
              <a:avLst/>
            </a:prstGeom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  <p:sp>
          <p:nvSpPr>
            <p:cNvPr id="64" name="Taleboble: rektangel 63">
              <a:extLst>
                <a:ext uri="{FF2B5EF4-FFF2-40B4-BE49-F238E27FC236}">
                  <a16:creationId xmlns:a16="http://schemas.microsoft.com/office/drawing/2014/main" id="{59AA99C7-5277-4A4D-B145-77301D7D66F6}"/>
                </a:ext>
              </a:extLst>
            </p:cNvPr>
            <p:cNvSpPr/>
            <p:nvPr/>
          </p:nvSpPr>
          <p:spPr>
            <a:xfrm>
              <a:off x="9675266" y="482703"/>
              <a:ext cx="1303142" cy="738970"/>
            </a:xfrm>
            <a:prstGeom prst="wedgeRectCallout">
              <a:avLst>
                <a:gd name="adj1" fmla="val 36249"/>
                <a:gd name="adj2" fmla="val 104838"/>
              </a:avLst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a-DK" sz="1000" b="1" dirty="0"/>
                <a:t>Første behandling  af forslag til Lokalplaner</a:t>
              </a:r>
            </a:p>
            <a:p>
              <a:pPr algn="ctr"/>
              <a:endParaRPr lang="da-DK" sz="1000" dirty="0"/>
            </a:p>
          </p:txBody>
        </p:sp>
        <p:sp>
          <p:nvSpPr>
            <p:cNvPr id="65" name="Taleboble: rektangel 64">
              <a:extLst>
                <a:ext uri="{FF2B5EF4-FFF2-40B4-BE49-F238E27FC236}">
                  <a16:creationId xmlns:a16="http://schemas.microsoft.com/office/drawing/2014/main" id="{6CE89595-A805-436C-9935-B979B6462E69}"/>
                </a:ext>
              </a:extLst>
            </p:cNvPr>
            <p:cNvSpPr/>
            <p:nvPr/>
          </p:nvSpPr>
          <p:spPr>
            <a:xfrm>
              <a:off x="11049063" y="479163"/>
              <a:ext cx="1303142" cy="742509"/>
            </a:xfrm>
            <a:prstGeom prst="wedgeRectCallout">
              <a:avLst>
                <a:gd name="adj1" fmla="val 7366"/>
                <a:gd name="adj2" fmla="val 113847"/>
              </a:avLst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a-DK" sz="1000" b="1" dirty="0"/>
                <a:t>Anden og tredje behandling af forlag til lokalplaner </a:t>
              </a:r>
              <a:endParaRPr lang="da-DK" sz="1000" dirty="0"/>
            </a:p>
          </p:txBody>
        </p:sp>
        <p:sp>
          <p:nvSpPr>
            <p:cNvPr id="74" name="Taleboble: rektangel 73">
              <a:extLst>
                <a:ext uri="{FF2B5EF4-FFF2-40B4-BE49-F238E27FC236}">
                  <a16:creationId xmlns:a16="http://schemas.microsoft.com/office/drawing/2014/main" id="{99995376-4CBE-4EA3-A3F0-517096AE0E3D}"/>
                </a:ext>
              </a:extLst>
            </p:cNvPr>
            <p:cNvSpPr/>
            <p:nvPr/>
          </p:nvSpPr>
          <p:spPr>
            <a:xfrm>
              <a:off x="6898763" y="502182"/>
              <a:ext cx="1518578" cy="738970"/>
            </a:xfrm>
            <a:prstGeom prst="wedgeRectCallout">
              <a:avLst>
                <a:gd name="adj1" fmla="val -42341"/>
                <a:gd name="adj2" fmla="val 114812"/>
              </a:avLst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a-DK" sz="1000" b="1" dirty="0"/>
                <a:t>Kommunalbestyrelsen godkender hvidbogen for Roholmparken i juni</a:t>
              </a:r>
            </a:p>
            <a:p>
              <a:pPr algn="ctr"/>
              <a:endParaRPr lang="da-DK" sz="1000" dirty="0"/>
            </a:p>
          </p:txBody>
        </p:sp>
        <p:sp>
          <p:nvSpPr>
            <p:cNvPr id="84" name="Rektangel 83">
              <a:extLst>
                <a:ext uri="{FF2B5EF4-FFF2-40B4-BE49-F238E27FC236}">
                  <a16:creationId xmlns:a16="http://schemas.microsoft.com/office/drawing/2014/main" id="{0D2EB8CD-4A1C-4839-88E1-AFE730323953}"/>
                </a:ext>
              </a:extLst>
            </p:cNvPr>
            <p:cNvSpPr/>
            <p:nvPr/>
          </p:nvSpPr>
          <p:spPr>
            <a:xfrm>
              <a:off x="8355520" y="1367838"/>
              <a:ext cx="351378" cy="24622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da-DK" sz="1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Juli</a:t>
              </a:r>
              <a:endParaRPr lang="da-DK" sz="10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50" name="Rektangel 49">
              <a:extLst>
                <a:ext uri="{FF2B5EF4-FFF2-40B4-BE49-F238E27FC236}">
                  <a16:creationId xmlns:a16="http://schemas.microsoft.com/office/drawing/2014/main" id="{4A0253F4-79B6-4B1F-83D8-667B11A84850}"/>
                </a:ext>
              </a:extLst>
            </p:cNvPr>
            <p:cNvSpPr/>
            <p:nvPr/>
          </p:nvSpPr>
          <p:spPr>
            <a:xfrm>
              <a:off x="9916552" y="1311081"/>
              <a:ext cx="546945" cy="24622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da-DK" sz="100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August</a:t>
              </a:r>
            </a:p>
          </p:txBody>
        </p:sp>
        <p:sp>
          <p:nvSpPr>
            <p:cNvPr id="51" name="Rektangel 50">
              <a:extLst>
                <a:ext uri="{FF2B5EF4-FFF2-40B4-BE49-F238E27FC236}">
                  <a16:creationId xmlns:a16="http://schemas.microsoft.com/office/drawing/2014/main" id="{C6AA8FFC-9905-4CE8-A7F1-DE132EA94B49}"/>
                </a:ext>
              </a:extLst>
            </p:cNvPr>
            <p:cNvSpPr/>
            <p:nvPr/>
          </p:nvSpPr>
          <p:spPr>
            <a:xfrm>
              <a:off x="11161763" y="1341948"/>
              <a:ext cx="761747" cy="24622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da-DK" sz="100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September</a:t>
              </a:r>
            </a:p>
          </p:txBody>
        </p:sp>
        <p:sp>
          <p:nvSpPr>
            <p:cNvPr id="89" name="Rektangel 88">
              <a:extLst>
                <a:ext uri="{FF2B5EF4-FFF2-40B4-BE49-F238E27FC236}">
                  <a16:creationId xmlns:a16="http://schemas.microsoft.com/office/drawing/2014/main" id="{8FE746A0-1CD2-4860-96F2-3673BEB8495B}"/>
                </a:ext>
              </a:extLst>
            </p:cNvPr>
            <p:cNvSpPr/>
            <p:nvPr/>
          </p:nvSpPr>
          <p:spPr>
            <a:xfrm rot="10800000" flipV="1">
              <a:off x="704742" y="2001573"/>
              <a:ext cx="621269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da-DK" sz="1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År 2018</a:t>
              </a:r>
            </a:p>
          </p:txBody>
        </p:sp>
        <p:sp>
          <p:nvSpPr>
            <p:cNvPr id="24" name="Ellipse 23">
              <a:extLst>
                <a:ext uri="{FF2B5EF4-FFF2-40B4-BE49-F238E27FC236}">
                  <a16:creationId xmlns:a16="http://schemas.microsoft.com/office/drawing/2014/main" id="{62775C44-6DB3-45DD-81B3-1B3DD82D3F3B}"/>
                </a:ext>
              </a:extLst>
            </p:cNvPr>
            <p:cNvSpPr/>
            <p:nvPr/>
          </p:nvSpPr>
          <p:spPr>
            <a:xfrm>
              <a:off x="11624379" y="1702991"/>
              <a:ext cx="159391" cy="184558"/>
            </a:xfrm>
            <a:prstGeom prst="ellipse">
              <a:avLst/>
            </a:prstGeom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/>
            </a:p>
          </p:txBody>
        </p:sp>
      </p:grpSp>
      <p:sp>
        <p:nvSpPr>
          <p:cNvPr id="68" name="Rektangel: afrundede hjørner 67">
            <a:extLst>
              <a:ext uri="{FF2B5EF4-FFF2-40B4-BE49-F238E27FC236}">
                <a16:creationId xmlns:a16="http://schemas.microsoft.com/office/drawing/2014/main" id="{A419CB6C-311A-4350-9432-A41F9AFF137A}"/>
              </a:ext>
            </a:extLst>
          </p:cNvPr>
          <p:cNvSpPr/>
          <p:nvPr/>
        </p:nvSpPr>
        <p:spPr>
          <a:xfrm>
            <a:off x="4253693" y="5022019"/>
            <a:ext cx="1361005" cy="917594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b="1" dirty="0"/>
              <a:t>Høringssvar samles og bearbejdes i en hvidbog</a:t>
            </a:r>
            <a:endParaRPr lang="da-DK" sz="1200" dirty="0"/>
          </a:p>
        </p:txBody>
      </p:sp>
    </p:spTree>
    <p:extLst>
      <p:ext uri="{BB962C8B-B14F-4D97-AF65-F5344CB8AC3E}">
        <p14:creationId xmlns:p14="http://schemas.microsoft.com/office/powerpoint/2010/main" val="643998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71871D-C9AF-45AF-B04F-53846FFC5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102" y="584201"/>
            <a:ext cx="10901916" cy="661774"/>
          </a:xfrm>
        </p:spPr>
        <p:txBody>
          <a:bodyPr/>
          <a:lstStyle/>
          <a:p>
            <a:r>
              <a:rPr lang="da-DK" dirty="0"/>
              <a:t>Praktiske informationer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7EDA2F0-5F66-4237-B5E9-E168FE0848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61477" y="1736725"/>
            <a:ext cx="3975100" cy="4537074"/>
          </a:xfrm>
        </p:spPr>
        <p:txBody>
          <a:bodyPr/>
          <a:lstStyle/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359EB2EC-9919-4C67-A6D3-A92E0598A870}"/>
              </a:ext>
            </a:extLst>
          </p:cNvPr>
          <p:cNvSpPr txBox="1"/>
          <p:nvPr/>
        </p:nvSpPr>
        <p:spPr>
          <a:xfrm>
            <a:off x="6528048" y="5517233"/>
            <a:ext cx="3093796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0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En Indgang til kommunen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0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(årgang 2001!)</a:t>
            </a:r>
            <a:r>
              <a:rPr kumimoji="0" lang="da-DK" sz="2000" b="0" i="1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 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421F29CC-81EE-4670-9D05-5628291BCA36}"/>
              </a:ext>
            </a:extLst>
          </p:cNvPr>
          <p:cNvSpPr txBox="1"/>
          <p:nvPr/>
        </p:nvSpPr>
        <p:spPr>
          <a:xfrm>
            <a:off x="992370" y="1451563"/>
            <a:ext cx="5263055" cy="12311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da-DK" sz="2000" b="0" i="1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Program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lang="da-DK" sz="2000" i="1" dirty="0">
              <a:solidFill>
                <a:srgbClr val="7F7F7F"/>
              </a:solidFill>
              <a:latin typeface="Georgia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da-DK" sz="2000" b="0" i="1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a-DK" sz="2000" b="0" i="1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7A84371F-585B-4DEE-BDB1-4BD925B14B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2002401"/>
              </p:ext>
            </p:extLst>
          </p:nvPr>
        </p:nvGraphicFramePr>
        <p:xfrm>
          <a:off x="605850" y="2115125"/>
          <a:ext cx="5476899" cy="3505200"/>
        </p:xfrm>
        <a:graphic>
          <a:graphicData uri="http://schemas.openxmlformats.org/drawingml/2006/table">
            <a:tbl>
              <a:tblPr firstRow="1" firstCol="1" bandRow="1"/>
              <a:tblGrid>
                <a:gridCol w="1156689">
                  <a:extLst>
                    <a:ext uri="{9D8B030D-6E8A-4147-A177-3AD203B41FA5}">
                      <a16:colId xmlns:a16="http://schemas.microsoft.com/office/drawing/2014/main" val="2589475433"/>
                    </a:ext>
                  </a:extLst>
                </a:gridCol>
                <a:gridCol w="2093844">
                  <a:extLst>
                    <a:ext uri="{9D8B030D-6E8A-4147-A177-3AD203B41FA5}">
                      <a16:colId xmlns:a16="http://schemas.microsoft.com/office/drawing/2014/main" val="1160011651"/>
                    </a:ext>
                  </a:extLst>
                </a:gridCol>
                <a:gridCol w="2226366">
                  <a:extLst>
                    <a:ext uri="{9D8B030D-6E8A-4147-A177-3AD203B41FA5}">
                      <a16:colId xmlns:a16="http://schemas.microsoft.com/office/drawing/2014/main" val="12933752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17.00 – 17.10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Velkommen.</a:t>
                      </a:r>
                      <a:endParaRPr lang="da-DK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Borgmester Steen Christiansen</a:t>
                      </a:r>
                      <a:endParaRPr lang="da-DK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62651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17.10 – 17.20</a:t>
                      </a:r>
                      <a:endParaRPr lang="da-DK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Proces for plangrundlaget.</a:t>
                      </a:r>
                      <a:endParaRPr lang="da-DK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Leder af Sekretariat for Byudvikling og Erhverv Pernille Bech</a:t>
                      </a:r>
                      <a:endParaRPr lang="da-DK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99482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17.20 – 17.35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Erfaringer med seniorbofælleskaber. </a:t>
                      </a:r>
                      <a:endParaRPr lang="da-DK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Forsker Max Pedersen</a:t>
                      </a:r>
                      <a:endParaRPr lang="da-DK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05813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17.35 – 17.50</a:t>
                      </a:r>
                      <a:endParaRPr lang="da-DK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KAB/Realdania – Seniorbofællesskaber i Roholmparken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Teamchef i KAB – Stine Kofod</a:t>
                      </a:r>
                      <a:endParaRPr lang="da-DK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76115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17.50 – 18.00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UTF Holding – Bynære Seniorboliger ved Kanalen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Ditte Bjerregaard</a:t>
                      </a:r>
                      <a:endParaRPr lang="da-DK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17762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18.00 – 18.15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Private Seniorboliger og bofællesskaber</a:t>
                      </a:r>
                      <a:endParaRPr lang="da-DK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David Ernst Propreco</a:t>
                      </a:r>
                      <a:endParaRPr lang="da-DK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03308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18.15 – 19.00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Besøg ved standene</a:t>
                      </a:r>
                      <a:endParaRPr lang="da-DK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da-DK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2525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6697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lbertslund Kommune">
  <a:themeElements>
    <a:clrScheme name="3 Albertslund Erhverv">
      <a:dk1>
        <a:srgbClr val="7F7F7F"/>
      </a:dk1>
      <a:lt1>
        <a:srgbClr val="FFFFFF"/>
      </a:lt1>
      <a:dk2>
        <a:srgbClr val="000000"/>
      </a:dk2>
      <a:lt2>
        <a:srgbClr val="034EA2"/>
      </a:lt2>
      <a:accent1>
        <a:srgbClr val="00305B"/>
      </a:accent1>
      <a:accent2>
        <a:srgbClr val="66839D"/>
      </a:accent2>
      <a:accent3>
        <a:srgbClr val="002444"/>
      </a:accent3>
      <a:accent4>
        <a:srgbClr val="33597C"/>
      </a:accent4>
      <a:accent5>
        <a:srgbClr val="99ACBD"/>
      </a:accent5>
      <a:accent6>
        <a:srgbClr val="CCD6DE"/>
      </a:accent6>
      <a:hlink>
        <a:srgbClr val="33597C"/>
      </a:hlink>
      <a:folHlink>
        <a:srgbClr val="99ACBD"/>
      </a:folHlink>
    </a:clrScheme>
    <a:fontScheme name="Albertslund">
      <a:majorFont>
        <a:latin typeface="Open Sans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>
          <a:solidFill>
            <a:schemeClr val="accent1"/>
          </a:solidFill>
        </a:ln>
      </a:spPr>
      <a:bodyPr rtlCol="0" anchor="ctr"/>
      <a:lstStyle>
        <a:defPPr algn="ctr">
          <a:defRPr i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i="1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3 Albertslund Erhverv.potx" id="{63C5E516-B14A-4627-B7E5-8C9EAB610EEA}" vid="{0F1D3D70-5796-411C-A747-DD2A434119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266</Words>
  <Application>Microsoft Office PowerPoint</Application>
  <PresentationFormat>Widescreen</PresentationFormat>
  <Paragraphs>101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8</vt:i4>
      </vt:variant>
      <vt:variant>
        <vt:lpstr>Tema</vt:lpstr>
      </vt:variant>
      <vt:variant>
        <vt:i4>2</vt:i4>
      </vt:variant>
      <vt:variant>
        <vt:lpstr>Slidetitler</vt:lpstr>
      </vt:variant>
      <vt:variant>
        <vt:i4>4</vt:i4>
      </vt:variant>
    </vt:vector>
  </HeadingPairs>
  <TitlesOfParts>
    <vt:vector size="14" baseType="lpstr">
      <vt:lpstr>Arial Unicode MS</vt:lpstr>
      <vt:lpstr>Arial</vt:lpstr>
      <vt:lpstr>Calibri</vt:lpstr>
      <vt:lpstr>Calibri Light</vt:lpstr>
      <vt:lpstr>Georgia</vt:lpstr>
      <vt:lpstr>Open Sans</vt:lpstr>
      <vt:lpstr>Times New Roman</vt:lpstr>
      <vt:lpstr>Verdana</vt:lpstr>
      <vt:lpstr>Office-tema</vt:lpstr>
      <vt:lpstr>Albertslund Kommune</vt:lpstr>
      <vt:lpstr>Seniorboliger</vt:lpstr>
      <vt:lpstr>Flere steder i byen</vt:lpstr>
      <vt:lpstr>PowerPoint-præsentation</vt:lpstr>
      <vt:lpstr>Praktiske informationer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Sigrid Glarbo</dc:creator>
  <cp:lastModifiedBy>Pernille Bech</cp:lastModifiedBy>
  <cp:revision>38</cp:revision>
  <cp:lastPrinted>2018-04-06T09:22:02Z</cp:lastPrinted>
  <dcterms:created xsi:type="dcterms:W3CDTF">2017-09-01T08:54:10Z</dcterms:created>
  <dcterms:modified xsi:type="dcterms:W3CDTF">2018-04-12T09:02:01Z</dcterms:modified>
</cp:coreProperties>
</file>