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10" r:id="rId5"/>
    <p:sldId id="329" r:id="rId6"/>
    <p:sldId id="328" r:id="rId7"/>
    <p:sldId id="312" r:id="rId8"/>
    <p:sldId id="318" r:id="rId9"/>
    <p:sldId id="319" r:id="rId10"/>
    <p:sldId id="324" r:id="rId11"/>
    <p:sldId id="320" r:id="rId12"/>
    <p:sldId id="322" r:id="rId13"/>
    <p:sldId id="301" r:id="rId14"/>
    <p:sldId id="331" r:id="rId15"/>
    <p:sldId id="327" r:id="rId16"/>
    <p:sldId id="338" r:id="rId17"/>
    <p:sldId id="326" r:id="rId18"/>
    <p:sldId id="332" r:id="rId19"/>
    <p:sldId id="340" r:id="rId20"/>
    <p:sldId id="333" r:id="rId21"/>
    <p:sldId id="335" r:id="rId22"/>
    <p:sldId id="336" r:id="rId23"/>
    <p:sldId id="339" r:id="rId24"/>
    <p:sldId id="308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980">
          <p15:clr>
            <a:srgbClr val="A4A3A4"/>
          </p15:clr>
        </p15:guide>
        <p15:guide id="7" pos="7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FCAE7"/>
    <a:srgbClr val="D2D3D4"/>
    <a:srgbClr val="8E8684"/>
    <a:srgbClr val="006A83"/>
    <a:srgbClr val="EFAB00"/>
    <a:srgbClr val="005A9B"/>
    <a:srgbClr val="8FC18A"/>
    <a:srgbClr val="CCB02A"/>
    <a:srgbClr val="4A4E54"/>
    <a:srgbClr val="B8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emlayout 1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1" autoAdjust="0"/>
    <p:restoredTop sz="87441" autoAdjust="0"/>
  </p:normalViewPr>
  <p:slideViewPr>
    <p:cSldViewPr snapToGrid="0" showGuides="1">
      <p:cViewPr varScale="1">
        <p:scale>
          <a:sx n="87" d="100"/>
          <a:sy n="87" d="100"/>
        </p:scale>
        <p:origin x="84" y="228"/>
      </p:cViewPr>
      <p:guideLst>
        <p:guide pos="3840"/>
        <p:guide orient="horz" pos="3980"/>
        <p:guide pos="7339"/>
      </p:guideLst>
    </p:cSldViewPr>
  </p:slideViewPr>
  <p:outlineViewPr>
    <p:cViewPr>
      <p:scale>
        <a:sx n="33" d="100"/>
        <a:sy n="33" d="100"/>
      </p:scale>
      <p:origin x="0" y="37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4FDFE10-849F-45C5-BA6E-0E30940CE12F}" type="datetimeFigureOut">
              <a:rPr lang="da-DK" smtClean="0"/>
              <a:t>08-06-2017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8EB5556-9A1D-4B71-BF33-123828A9E756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44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08-06-2017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015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415" indent="-165415">
              <a:buFont typeface="Arial" panose="020B0604020202020204" pitchFamily="34" charset="0"/>
              <a:buChar char="•"/>
            </a:pPr>
            <a:r>
              <a:rPr lang="da-DK" dirty="0"/>
              <a:t>Størrelse og husleje følges ad.</a:t>
            </a:r>
          </a:p>
          <a:p>
            <a:pPr marL="165415" indent="-165415">
              <a:buFont typeface="Arial" panose="020B0604020202020204" pitchFamily="34" charset="0"/>
              <a:buChar char="•"/>
            </a:pPr>
            <a:r>
              <a:rPr lang="da-DK" dirty="0"/>
              <a:t>I</a:t>
            </a:r>
            <a:r>
              <a:rPr lang="da-DK" baseline="0" dirty="0"/>
              <a:t> et seniorbofællesskab blander vi boligtyperne</a:t>
            </a:r>
          </a:p>
          <a:p>
            <a:pPr marL="165415" indent="-165415">
              <a:buFont typeface="Arial" panose="020B0604020202020204" pitchFamily="34" charset="0"/>
              <a:buChar char="•"/>
            </a:pPr>
            <a:r>
              <a:rPr lang="da-DK" baseline="0" dirty="0"/>
              <a:t>Små boliger, hvor en folkepensionist har råd til at bo alene</a:t>
            </a:r>
          </a:p>
          <a:p>
            <a:pPr marL="165415" indent="-165415">
              <a:buFont typeface="Arial" panose="020B0604020202020204" pitchFamily="34" charset="0"/>
              <a:buChar char="•"/>
            </a:pPr>
            <a:r>
              <a:rPr lang="da-DK" baseline="0" dirty="0"/>
              <a:t>Større boliger, økonomisk målrettet to folkepensionister, eller en senior i job!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45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989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838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989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9894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45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9894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6164F-053C-4348-BF19-A24F640B2687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619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urth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6146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381"/>
              <a:gd name="connsiteX1" fmla="*/ 12193200 w 12193200"/>
              <a:gd name="connsiteY1" fmla="*/ 0 h 6860381"/>
              <a:gd name="connsiteX2" fmla="*/ 12192000 w 12193200"/>
              <a:gd name="connsiteY2" fmla="*/ 4450556 h 6860381"/>
              <a:gd name="connsiteX3" fmla="*/ 7278052 w 12193200"/>
              <a:gd name="connsiteY3" fmla="*/ 6860381 h 6860381"/>
              <a:gd name="connsiteX4" fmla="*/ 0 w 12193200"/>
              <a:gd name="connsiteY4" fmla="*/ 6858000 h 6860381"/>
              <a:gd name="connsiteX5" fmla="*/ 0 w 12193200"/>
              <a:gd name="connsiteY5" fmla="*/ 0 h 6860381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7567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7567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69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0" y="2232000"/>
            <a:ext cx="8348400" cy="4629600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8428" h="4624083">
                <a:moveTo>
                  <a:pt x="0" y="4624083"/>
                </a:moveTo>
                <a:lnTo>
                  <a:pt x="0" y="0"/>
                </a:lnTo>
                <a:lnTo>
                  <a:pt x="8348428" y="4095393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432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z="1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4499058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098971" y="428"/>
            <a:ext cx="2699646" cy="181833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9837"/>
              <a:gd name="connsiteX1" fmla="*/ 10000 w 10000"/>
              <a:gd name="connsiteY1" fmla="*/ 0 h 9837"/>
              <a:gd name="connsiteX2" fmla="*/ 6638 w 10000"/>
              <a:gd name="connsiteY2" fmla="*/ 9837 h 9837"/>
              <a:gd name="connsiteX3" fmla="*/ 0 w 10000"/>
              <a:gd name="connsiteY3" fmla="*/ 0 h 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837">
                <a:moveTo>
                  <a:pt x="0" y="0"/>
                </a:moveTo>
                <a:lnTo>
                  <a:pt x="10000" y="0"/>
                </a:lnTo>
                <a:lnTo>
                  <a:pt x="6638" y="983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540000" tIns="216000" rIns="216000" bIns="0" anchor="t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4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ondaryColor"/>
          <p:cNvSpPr/>
          <p:nvPr userDrawn="1"/>
        </p:nvSpPr>
        <p:spPr>
          <a:xfrm>
            <a:off x="0" y="0"/>
            <a:ext cx="1219616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12192000 w 12193200"/>
              <a:gd name="connsiteY3" fmla="*/ 4450556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11246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906330 h 6858000"/>
              <a:gd name="connsiteX3" fmla="*/ 727272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4458"/>
              <a:gd name="connsiteY0" fmla="*/ 0 h 6858000"/>
              <a:gd name="connsiteX1" fmla="*/ 12193200 w 12194458"/>
              <a:gd name="connsiteY1" fmla="*/ 0 h 6858000"/>
              <a:gd name="connsiteX2" fmla="*/ 12194458 w 12194458"/>
              <a:gd name="connsiteY2" fmla="*/ 1894040 h 6858000"/>
              <a:gd name="connsiteX3" fmla="*/ 7272721 w 12194458"/>
              <a:gd name="connsiteY3" fmla="*/ 6858000 h 6858000"/>
              <a:gd name="connsiteX4" fmla="*/ 0 w 12194458"/>
              <a:gd name="connsiteY4" fmla="*/ 6858000 h 6858000"/>
              <a:gd name="connsiteX5" fmla="*/ 0 w 12194458"/>
              <a:gd name="connsiteY5" fmla="*/ 0 h 6858000"/>
              <a:gd name="connsiteX0" fmla="*/ 0 w 12204732"/>
              <a:gd name="connsiteY0" fmla="*/ 0 h 6858000"/>
              <a:gd name="connsiteX1" fmla="*/ 12193200 w 12204732"/>
              <a:gd name="connsiteY1" fmla="*/ 0 h 6858000"/>
              <a:gd name="connsiteX2" fmla="*/ 12204732 w 12204732"/>
              <a:gd name="connsiteY2" fmla="*/ 1883766 h 6858000"/>
              <a:gd name="connsiteX3" fmla="*/ 7272721 w 12204732"/>
              <a:gd name="connsiteY3" fmla="*/ 6858000 h 6858000"/>
              <a:gd name="connsiteX4" fmla="*/ 0 w 12204732"/>
              <a:gd name="connsiteY4" fmla="*/ 6858000 h 6858000"/>
              <a:gd name="connsiteX5" fmla="*/ 0 w 12204732"/>
              <a:gd name="connsiteY5" fmla="*/ 0 h 6858000"/>
              <a:gd name="connsiteX0" fmla="*/ 0 w 12196160"/>
              <a:gd name="connsiteY0" fmla="*/ 0 h 6858000"/>
              <a:gd name="connsiteX1" fmla="*/ 12193200 w 12196160"/>
              <a:gd name="connsiteY1" fmla="*/ 0 h 6858000"/>
              <a:gd name="connsiteX2" fmla="*/ 12196160 w 12196160"/>
              <a:gd name="connsiteY2" fmla="*/ 1883766 h 6858000"/>
              <a:gd name="connsiteX3" fmla="*/ 7272721 w 12196160"/>
              <a:gd name="connsiteY3" fmla="*/ 6858000 h 6858000"/>
              <a:gd name="connsiteX4" fmla="*/ 0 w 12196160"/>
              <a:gd name="connsiteY4" fmla="*/ 6858000 h 6858000"/>
              <a:gd name="connsiteX5" fmla="*/ 0 w 1219616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160" h="6858000">
                <a:moveTo>
                  <a:pt x="0" y="0"/>
                </a:moveTo>
                <a:lnTo>
                  <a:pt x="12193200" y="0"/>
                </a:lnTo>
                <a:cubicBezTo>
                  <a:pt x="12193619" y="631347"/>
                  <a:pt x="12195741" y="1252419"/>
                  <a:pt x="12196160" y="1883766"/>
                </a:cubicBezTo>
                <a:lnTo>
                  <a:pt x="7272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0" y="858644"/>
            <a:ext cx="8880810" cy="6002956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0840" h="4624083">
                <a:moveTo>
                  <a:pt x="0" y="4624083"/>
                </a:moveTo>
                <a:lnTo>
                  <a:pt x="0" y="0"/>
                </a:lnTo>
                <a:lnTo>
                  <a:pt x="8880840" y="3365952"/>
                </a:lnTo>
                <a:lnTo>
                  <a:pt x="7275300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15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pos="257" userDrawn="1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ird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4450556"/>
                </a:lnTo>
                <a:lnTo>
                  <a:pt x="72604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Ligebenet trekant 8"/>
          <p:cNvSpPr/>
          <p:nvPr userDrawn="1"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rimaryColor"/>
          <p:cNvSpPr txBox="1">
            <a:spLocks/>
          </p:cNvSpPr>
          <p:nvPr userDrawn="1"/>
        </p:nvSpPr>
        <p:spPr>
          <a:xfrm>
            <a:off x="0" y="2646131"/>
            <a:ext cx="7915600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5600" h="4211869">
                <a:moveTo>
                  <a:pt x="0" y="0"/>
                </a:moveTo>
                <a:lnTo>
                  <a:pt x="7915600" y="3891796"/>
                </a:lnTo>
                <a:lnTo>
                  <a:pt x="7259309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1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AE7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722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12193200 w 12193200"/>
              <a:gd name="connsiteY3" fmla="*/ 6858000 h 6858000"/>
              <a:gd name="connsiteX4" fmla="*/ 6457950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1072243 h 6858000"/>
              <a:gd name="connsiteX3" fmla="*/ 6457950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2000" y="1072243"/>
                </a:lnTo>
                <a:lnTo>
                  <a:pt x="6457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PrimaryColor"/>
          <p:cNvSpPr txBox="1">
            <a:spLocks/>
          </p:cNvSpPr>
          <p:nvPr userDrawn="1"/>
        </p:nvSpPr>
        <p:spPr>
          <a:xfrm>
            <a:off x="-1" y="2646131"/>
            <a:ext cx="7153275" cy="4211869"/>
          </a:xfrm>
          <a:custGeom>
            <a:avLst/>
            <a:gdLst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0 w 7888637"/>
              <a:gd name="connsiteY3" fmla="*/ 4211574 h 4211574"/>
              <a:gd name="connsiteX4" fmla="*/ 0 w 7888637"/>
              <a:gd name="connsiteY4" fmla="*/ 0 h 4211574"/>
              <a:gd name="connsiteX0" fmla="*/ 0 w 7888637"/>
              <a:gd name="connsiteY0" fmla="*/ 0 h 4211574"/>
              <a:gd name="connsiteX1" fmla="*/ 7888637 w 7888637"/>
              <a:gd name="connsiteY1" fmla="*/ 0 h 4211574"/>
              <a:gd name="connsiteX2" fmla="*/ 7888637 w 7888637"/>
              <a:gd name="connsiteY2" fmla="*/ 4211574 h 4211574"/>
              <a:gd name="connsiteX3" fmla="*/ 7248832 w 7888637"/>
              <a:gd name="connsiteY3" fmla="*/ 4209804 h 4211574"/>
              <a:gd name="connsiteX4" fmla="*/ 0 w 7888637"/>
              <a:gd name="connsiteY4" fmla="*/ 4211574 h 4211574"/>
              <a:gd name="connsiteX5" fmla="*/ 0 w 7888637"/>
              <a:gd name="connsiteY5" fmla="*/ 0 h 4211574"/>
              <a:gd name="connsiteX0" fmla="*/ 0 w 7913218"/>
              <a:gd name="connsiteY0" fmla="*/ 0 h 4211574"/>
              <a:gd name="connsiteX1" fmla="*/ 7888637 w 7913218"/>
              <a:gd name="connsiteY1" fmla="*/ 0 h 4211574"/>
              <a:gd name="connsiteX2" fmla="*/ 7913218 w 7913218"/>
              <a:gd name="connsiteY2" fmla="*/ 3884652 h 4211574"/>
              <a:gd name="connsiteX3" fmla="*/ 7248832 w 7913218"/>
              <a:gd name="connsiteY3" fmla="*/ 4209804 h 4211574"/>
              <a:gd name="connsiteX4" fmla="*/ 0 w 7913218"/>
              <a:gd name="connsiteY4" fmla="*/ 4211574 h 4211574"/>
              <a:gd name="connsiteX5" fmla="*/ 0 w 7913218"/>
              <a:gd name="connsiteY5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48832 w 7913218"/>
              <a:gd name="connsiteY2" fmla="*/ 420980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4072 w 7913218"/>
              <a:gd name="connsiteY2" fmla="*/ 4204724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4652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574"/>
              <a:gd name="connsiteX1" fmla="*/ 7913218 w 7913218"/>
              <a:gd name="connsiteY1" fmla="*/ 3889414 h 4211574"/>
              <a:gd name="connsiteX2" fmla="*/ 7261691 w 7913218"/>
              <a:gd name="connsiteY2" fmla="*/ 4209487 h 4211574"/>
              <a:gd name="connsiteX3" fmla="*/ 0 w 7913218"/>
              <a:gd name="connsiteY3" fmla="*/ 4211574 h 4211574"/>
              <a:gd name="connsiteX4" fmla="*/ 0 w 7913218"/>
              <a:gd name="connsiteY4" fmla="*/ 0 h 4211574"/>
              <a:gd name="connsiteX0" fmla="*/ 0 w 7913218"/>
              <a:gd name="connsiteY0" fmla="*/ 0 h 4211869"/>
              <a:gd name="connsiteX1" fmla="*/ 7913218 w 7913218"/>
              <a:gd name="connsiteY1" fmla="*/ 3889414 h 4211869"/>
              <a:gd name="connsiteX2" fmla="*/ 7259309 w 7913218"/>
              <a:gd name="connsiteY2" fmla="*/ 4211869 h 4211869"/>
              <a:gd name="connsiteX3" fmla="*/ 0 w 7913218"/>
              <a:gd name="connsiteY3" fmla="*/ 4211574 h 4211869"/>
              <a:gd name="connsiteX4" fmla="*/ 0 w 7913218"/>
              <a:gd name="connsiteY4" fmla="*/ 0 h 4211869"/>
              <a:gd name="connsiteX0" fmla="*/ 0 w 7915600"/>
              <a:gd name="connsiteY0" fmla="*/ 0 h 4211869"/>
              <a:gd name="connsiteX1" fmla="*/ 7915600 w 7915600"/>
              <a:gd name="connsiteY1" fmla="*/ 3891796 h 4211869"/>
              <a:gd name="connsiteX2" fmla="*/ 7259309 w 7915600"/>
              <a:gd name="connsiteY2" fmla="*/ 4211869 h 4211869"/>
              <a:gd name="connsiteX3" fmla="*/ 0 w 7915600"/>
              <a:gd name="connsiteY3" fmla="*/ 4211574 h 4211869"/>
              <a:gd name="connsiteX4" fmla="*/ 0 w 7915600"/>
              <a:gd name="connsiteY4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7259309 w 7915600"/>
              <a:gd name="connsiteY3" fmla="*/ 4211869 h 4211869"/>
              <a:gd name="connsiteX4" fmla="*/ 6465094 w 7915600"/>
              <a:gd name="connsiteY4" fmla="*/ 4211869 h 4211869"/>
              <a:gd name="connsiteX5" fmla="*/ 0 w 7915600"/>
              <a:gd name="connsiteY5" fmla="*/ 4211574 h 4211869"/>
              <a:gd name="connsiteX6" fmla="*/ 0 w 7915600"/>
              <a:gd name="connsiteY6" fmla="*/ 0 h 4211869"/>
              <a:gd name="connsiteX0" fmla="*/ 0 w 7915600"/>
              <a:gd name="connsiteY0" fmla="*/ 0 h 4211869"/>
              <a:gd name="connsiteX1" fmla="*/ 7153275 w 7915600"/>
              <a:gd name="connsiteY1" fmla="*/ 3514163 h 4211869"/>
              <a:gd name="connsiteX2" fmla="*/ 7915600 w 7915600"/>
              <a:gd name="connsiteY2" fmla="*/ 3891796 h 4211869"/>
              <a:gd name="connsiteX3" fmla="*/ 6465094 w 7915600"/>
              <a:gd name="connsiteY3" fmla="*/ 4211869 h 4211869"/>
              <a:gd name="connsiteX4" fmla="*/ 0 w 7915600"/>
              <a:gd name="connsiteY4" fmla="*/ 4211574 h 4211869"/>
              <a:gd name="connsiteX5" fmla="*/ 0 w 7915600"/>
              <a:gd name="connsiteY5" fmla="*/ 0 h 4211869"/>
              <a:gd name="connsiteX0" fmla="*/ 0 w 7153275"/>
              <a:gd name="connsiteY0" fmla="*/ 0 h 4211869"/>
              <a:gd name="connsiteX1" fmla="*/ 7153275 w 7153275"/>
              <a:gd name="connsiteY1" fmla="*/ 3514163 h 4211869"/>
              <a:gd name="connsiteX2" fmla="*/ 6465094 w 7153275"/>
              <a:gd name="connsiteY2" fmla="*/ 4211869 h 4211869"/>
              <a:gd name="connsiteX3" fmla="*/ 0 w 7153275"/>
              <a:gd name="connsiteY3" fmla="*/ 4211574 h 4211869"/>
              <a:gd name="connsiteX4" fmla="*/ 0 w 7153275"/>
              <a:gd name="connsiteY4" fmla="*/ 0 h 421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3275" h="4211869">
                <a:moveTo>
                  <a:pt x="0" y="0"/>
                </a:moveTo>
                <a:lnTo>
                  <a:pt x="7153275" y="3514163"/>
                </a:lnTo>
                <a:lnTo>
                  <a:pt x="6465094" y="4211869"/>
                </a:lnTo>
                <a:lnTo>
                  <a:pt x="0" y="4211574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CCB02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6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21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3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098202" y="2893807"/>
            <a:ext cx="5992010" cy="1108038"/>
          </a:xfrm>
        </p:spPr>
        <p:txBody>
          <a:bodyPr anchor="t" anchorCtr="0"/>
          <a:lstStyle>
            <a:lvl1pPr algn="ctr">
              <a:defRPr sz="28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9662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billede + eks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urthColor"/>
          <p:cNvSpPr/>
          <p:nvPr userDrawn="1"/>
        </p:nvSpPr>
        <p:spPr>
          <a:xfrm>
            <a:off x="0" y="0"/>
            <a:ext cx="12193200" cy="6860458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12193200 w 12193200"/>
              <a:gd name="connsiteY3" fmla="*/ 6858000 h 6858000"/>
              <a:gd name="connsiteX4" fmla="*/ 7260431 w 12193200"/>
              <a:gd name="connsiteY4" fmla="*/ 6858000 h 6858000"/>
              <a:gd name="connsiteX5" fmla="*/ 0 w 12193200"/>
              <a:gd name="connsiteY5" fmla="*/ 6858000 h 6858000"/>
              <a:gd name="connsiteX6" fmla="*/ 0 w 12193200"/>
              <a:gd name="connsiteY6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4450556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7260431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2000 w 12193200"/>
              <a:gd name="connsiteY2" fmla="*/ 2383217 h 6858000"/>
              <a:gd name="connsiteX3" fmla="*/ 3056179 w 12193200"/>
              <a:gd name="connsiteY3" fmla="*/ 6858000 h 6858000"/>
              <a:gd name="connsiteX4" fmla="*/ 0 w 12193200"/>
              <a:gd name="connsiteY4" fmla="*/ 6858000 h 6858000"/>
              <a:gd name="connsiteX5" fmla="*/ 0 w 12193200"/>
              <a:gd name="connsiteY5" fmla="*/ 0 h 6858000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83217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  <a:gd name="connsiteX0" fmla="*/ 0 w 12193200"/>
              <a:gd name="connsiteY0" fmla="*/ 0 h 6860458"/>
              <a:gd name="connsiteX1" fmla="*/ 12193200 w 12193200"/>
              <a:gd name="connsiteY1" fmla="*/ 0 h 6860458"/>
              <a:gd name="connsiteX2" fmla="*/ 12192000 w 12193200"/>
              <a:gd name="connsiteY2" fmla="*/ 2353072 h 6860458"/>
              <a:gd name="connsiteX3" fmla="*/ 3036515 w 12193200"/>
              <a:gd name="connsiteY3" fmla="*/ 6860458 h 6860458"/>
              <a:gd name="connsiteX4" fmla="*/ 0 w 12193200"/>
              <a:gd name="connsiteY4" fmla="*/ 6858000 h 6860458"/>
              <a:gd name="connsiteX5" fmla="*/ 0 w 12193200"/>
              <a:gd name="connsiteY5" fmla="*/ 0 h 68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60458">
                <a:moveTo>
                  <a:pt x="0" y="0"/>
                </a:moveTo>
                <a:lnTo>
                  <a:pt x="12193200" y="0"/>
                </a:lnTo>
                <a:lnTo>
                  <a:pt x="12192000" y="2353072"/>
                </a:lnTo>
                <a:lnTo>
                  <a:pt x="3036515" y="686045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69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8FC18A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1" y="1929161"/>
            <a:ext cx="6539663" cy="4932439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3035720 w 8348428"/>
              <a:gd name="connsiteY4" fmla="*/ 4623012 h 4624083"/>
              <a:gd name="connsiteX5" fmla="*/ 0 w 8348428"/>
              <a:gd name="connsiteY5" fmla="*/ 4624083 h 4624083"/>
              <a:gd name="connsiteX0" fmla="*/ 0 w 8437440"/>
              <a:gd name="connsiteY0" fmla="*/ 4624083 h 4624083"/>
              <a:gd name="connsiteX1" fmla="*/ 0 w 8437440"/>
              <a:gd name="connsiteY1" fmla="*/ 0 h 4624083"/>
              <a:gd name="connsiteX2" fmla="*/ 8437440 w 8437440"/>
              <a:gd name="connsiteY2" fmla="*/ 3898153 h 4624083"/>
              <a:gd name="connsiteX3" fmla="*/ 7275300 w 8437440"/>
              <a:gd name="connsiteY3" fmla="*/ 4622421 h 4624083"/>
              <a:gd name="connsiteX4" fmla="*/ 3035720 w 8437440"/>
              <a:gd name="connsiteY4" fmla="*/ 4623012 h 4624083"/>
              <a:gd name="connsiteX5" fmla="*/ 0 w 8437440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8453624 w 8453624"/>
              <a:gd name="connsiteY2" fmla="*/ 3890567 h 4624083"/>
              <a:gd name="connsiteX3" fmla="*/ 7275300 w 8453624"/>
              <a:gd name="connsiteY3" fmla="*/ 4622421 h 4624083"/>
              <a:gd name="connsiteX4" fmla="*/ 3035720 w 8453624"/>
              <a:gd name="connsiteY4" fmla="*/ 4623012 h 4624083"/>
              <a:gd name="connsiteX5" fmla="*/ 0 w 8453624"/>
              <a:gd name="connsiteY5" fmla="*/ 4624083 h 4624083"/>
              <a:gd name="connsiteX0" fmla="*/ 0 w 8453624"/>
              <a:gd name="connsiteY0" fmla="*/ 4624083 h 4624083"/>
              <a:gd name="connsiteX1" fmla="*/ 0 w 8453624"/>
              <a:gd name="connsiteY1" fmla="*/ 0 h 4624083"/>
              <a:gd name="connsiteX2" fmla="*/ 6539685 w 8453624"/>
              <a:gd name="connsiteY2" fmla="*/ 3005715 h 4624083"/>
              <a:gd name="connsiteX3" fmla="*/ 8453624 w 8453624"/>
              <a:gd name="connsiteY3" fmla="*/ 3890567 h 4624083"/>
              <a:gd name="connsiteX4" fmla="*/ 7275300 w 8453624"/>
              <a:gd name="connsiteY4" fmla="*/ 4622421 h 4624083"/>
              <a:gd name="connsiteX5" fmla="*/ 3035720 w 8453624"/>
              <a:gd name="connsiteY5" fmla="*/ 4623012 h 4624083"/>
              <a:gd name="connsiteX6" fmla="*/ 0 w 8453624"/>
              <a:gd name="connsiteY6" fmla="*/ 4624083 h 4624083"/>
              <a:gd name="connsiteX0" fmla="*/ 0 w 7275300"/>
              <a:gd name="connsiteY0" fmla="*/ 4624083 h 4624083"/>
              <a:gd name="connsiteX1" fmla="*/ 0 w 7275300"/>
              <a:gd name="connsiteY1" fmla="*/ 0 h 4624083"/>
              <a:gd name="connsiteX2" fmla="*/ 6539685 w 7275300"/>
              <a:gd name="connsiteY2" fmla="*/ 3005715 h 4624083"/>
              <a:gd name="connsiteX3" fmla="*/ 7275300 w 7275300"/>
              <a:gd name="connsiteY3" fmla="*/ 4622421 h 4624083"/>
              <a:gd name="connsiteX4" fmla="*/ 3035720 w 7275300"/>
              <a:gd name="connsiteY4" fmla="*/ 4623012 h 4624083"/>
              <a:gd name="connsiteX5" fmla="*/ 0 w 7275300"/>
              <a:gd name="connsiteY5" fmla="*/ 4624083 h 4624083"/>
              <a:gd name="connsiteX0" fmla="*/ 0 w 6539685"/>
              <a:gd name="connsiteY0" fmla="*/ 4624083 h 4624083"/>
              <a:gd name="connsiteX1" fmla="*/ 0 w 6539685"/>
              <a:gd name="connsiteY1" fmla="*/ 0 h 4624083"/>
              <a:gd name="connsiteX2" fmla="*/ 6539685 w 6539685"/>
              <a:gd name="connsiteY2" fmla="*/ 3005715 h 4624083"/>
              <a:gd name="connsiteX3" fmla="*/ 3035720 w 6539685"/>
              <a:gd name="connsiteY3" fmla="*/ 4623012 h 4624083"/>
              <a:gd name="connsiteX4" fmla="*/ 0 w 653968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685" h="4624083">
                <a:moveTo>
                  <a:pt x="0" y="4624083"/>
                </a:moveTo>
                <a:lnTo>
                  <a:pt x="0" y="0"/>
                </a:lnTo>
                <a:lnTo>
                  <a:pt x="6539685" y="3005715"/>
                </a:lnTo>
                <a:lnTo>
                  <a:pt x="3035720" y="4623012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177145"/>
            <a:ext cx="3728782" cy="2349655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grpSp>
        <p:nvGrpSpPr>
          <p:cNvPr id="16" name="Gruppe 15"/>
          <p:cNvGrpSpPr/>
          <p:nvPr userDrawn="1"/>
        </p:nvGrpSpPr>
        <p:grpSpPr>
          <a:xfrm>
            <a:off x="-2765695" y="4972558"/>
            <a:ext cx="2637735" cy="1384995"/>
            <a:chOff x="-2765695" y="4496570"/>
            <a:chExt cx="2637735" cy="1384995"/>
          </a:xfrm>
        </p:grpSpPr>
        <p:sp>
          <p:nvSpPr>
            <p:cNvPr id="17" name="AutoShape 4"/>
            <p:cNvSpPr>
              <a:spLocks/>
            </p:cNvSpPr>
            <p:nvPr userDrawn="1"/>
          </p:nvSpPr>
          <p:spPr bwMode="gray">
            <a:xfrm>
              <a:off x="-2765695" y="4496570"/>
              <a:ext cx="263773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ekstra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billedikonet i</a:t>
              </a: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aseline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pladsholderen og find dit logo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Flyt/Placér </a:t>
              </a: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 indsatte logo </a:t>
              </a:r>
              <a:b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så det 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 underkant </a:t>
              </a:r>
              <a:b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</a:t>
              </a:r>
              <a:r>
                <a:rPr lang="da-DK" altLang="da-DK" sz="1000" b="1" noProof="1">
                  <a:solidFill>
                    <a:srgbClr val="4A4E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logoet til højre</a:t>
              </a:r>
            </a:p>
          </p:txBody>
        </p:sp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461293" y="5013347"/>
              <a:ext cx="333333" cy="333333"/>
            </a:xfrm>
            <a:prstGeom prst="rect">
              <a:avLst/>
            </a:prstGeom>
          </p:spPr>
        </p:pic>
      </p:grpSp>
      <p:sp>
        <p:nvSpPr>
          <p:cNvPr id="15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2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8242710" y="5390535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940515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2" pos="257" userDrawn="1">
          <p15:clr>
            <a:srgbClr val="000000"/>
          </p15:clr>
        </p15:guide>
        <p15:guide id="3" pos="7423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urthColor"/>
          <p:cNvSpPr/>
          <p:nvPr userDrawn="1"/>
        </p:nvSpPr>
        <p:spPr>
          <a:xfrm>
            <a:off x="0" y="0"/>
            <a:ext cx="12193986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12193200 w 12193986"/>
              <a:gd name="connsiteY3" fmla="*/ 6858000 h 6858000"/>
              <a:gd name="connsiteX4" fmla="*/ 9111236 w 12193986"/>
              <a:gd name="connsiteY4" fmla="*/ 6856511 h 6858000"/>
              <a:gd name="connsiteX5" fmla="*/ 0 w 12193986"/>
              <a:gd name="connsiteY5" fmla="*/ 6858000 h 6858000"/>
              <a:gd name="connsiteX6" fmla="*/ 0 w 12193986"/>
              <a:gd name="connsiteY6" fmla="*/ 0 h 6858000"/>
              <a:gd name="connsiteX0" fmla="*/ 0 w 12193986"/>
              <a:gd name="connsiteY0" fmla="*/ 0 h 6858000"/>
              <a:gd name="connsiteX1" fmla="*/ 12193200 w 12193986"/>
              <a:gd name="connsiteY1" fmla="*/ 0 h 6858000"/>
              <a:gd name="connsiteX2" fmla="*/ 12193986 w 12193986"/>
              <a:gd name="connsiteY2" fmla="*/ 577829 h 6858000"/>
              <a:gd name="connsiteX3" fmla="*/ 9111236 w 12193986"/>
              <a:gd name="connsiteY3" fmla="*/ 6856511 h 6858000"/>
              <a:gd name="connsiteX4" fmla="*/ 0 w 12193986"/>
              <a:gd name="connsiteY4" fmla="*/ 6858000 h 6858000"/>
              <a:gd name="connsiteX5" fmla="*/ 0 w 1219398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86" h="6858000">
                <a:moveTo>
                  <a:pt x="0" y="0"/>
                </a:moveTo>
                <a:lnTo>
                  <a:pt x="12193200" y="0"/>
                </a:lnTo>
                <a:lnTo>
                  <a:pt x="12193986" y="577829"/>
                </a:lnTo>
                <a:lnTo>
                  <a:pt x="9111236" y="685651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69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1" y="867578"/>
            <a:ext cx="9710757" cy="5994022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8894656"/>
              <a:gd name="connsiteY0" fmla="*/ 4624083 h 4624083"/>
              <a:gd name="connsiteX1" fmla="*/ 0 w 8894656"/>
              <a:gd name="connsiteY1" fmla="*/ 0 h 4624083"/>
              <a:gd name="connsiteX2" fmla="*/ 8894656 w 8894656"/>
              <a:gd name="connsiteY2" fmla="*/ 3372433 h 4624083"/>
              <a:gd name="connsiteX3" fmla="*/ 7275300 w 8894656"/>
              <a:gd name="connsiteY3" fmla="*/ 4622421 h 4624083"/>
              <a:gd name="connsiteX4" fmla="*/ 0 w 8894656"/>
              <a:gd name="connsiteY4" fmla="*/ 4624083 h 4624083"/>
              <a:gd name="connsiteX0" fmla="*/ 0 w 8882585"/>
              <a:gd name="connsiteY0" fmla="*/ 4624083 h 4624083"/>
              <a:gd name="connsiteX1" fmla="*/ 0 w 8882585"/>
              <a:gd name="connsiteY1" fmla="*/ 0 h 4624083"/>
              <a:gd name="connsiteX2" fmla="*/ 8882585 w 8882585"/>
              <a:gd name="connsiteY2" fmla="*/ 3365460 h 4624083"/>
              <a:gd name="connsiteX3" fmla="*/ 7275300 w 8882585"/>
              <a:gd name="connsiteY3" fmla="*/ 4622421 h 4624083"/>
              <a:gd name="connsiteX4" fmla="*/ 0 w 8882585"/>
              <a:gd name="connsiteY4" fmla="*/ 4624083 h 4624083"/>
              <a:gd name="connsiteX0" fmla="*/ 0 w 8885603"/>
              <a:gd name="connsiteY0" fmla="*/ 4624083 h 4624083"/>
              <a:gd name="connsiteX1" fmla="*/ 0 w 8885603"/>
              <a:gd name="connsiteY1" fmla="*/ 0 h 4624083"/>
              <a:gd name="connsiteX2" fmla="*/ 8885603 w 8885603"/>
              <a:gd name="connsiteY2" fmla="*/ 3367785 h 4624083"/>
              <a:gd name="connsiteX3" fmla="*/ 7275300 w 8885603"/>
              <a:gd name="connsiteY3" fmla="*/ 4622421 h 4624083"/>
              <a:gd name="connsiteX4" fmla="*/ 0 w 8885603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2283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78459"/>
              <a:gd name="connsiteY0" fmla="*/ 4624083 h 4624083"/>
              <a:gd name="connsiteX1" fmla="*/ 0 w 8878459"/>
              <a:gd name="connsiteY1" fmla="*/ 0 h 4624083"/>
              <a:gd name="connsiteX2" fmla="*/ 8878459 w 8878459"/>
              <a:gd name="connsiteY2" fmla="*/ 3364118 h 4624083"/>
              <a:gd name="connsiteX3" fmla="*/ 7275300 w 8878459"/>
              <a:gd name="connsiteY3" fmla="*/ 4622421 h 4624083"/>
              <a:gd name="connsiteX4" fmla="*/ 0 w 8878459"/>
              <a:gd name="connsiteY4" fmla="*/ 4624083 h 4624083"/>
              <a:gd name="connsiteX0" fmla="*/ 0 w 8880840"/>
              <a:gd name="connsiteY0" fmla="*/ 4624083 h 4624083"/>
              <a:gd name="connsiteX1" fmla="*/ 0 w 8880840"/>
              <a:gd name="connsiteY1" fmla="*/ 0 h 4624083"/>
              <a:gd name="connsiteX2" fmla="*/ 8880840 w 8880840"/>
              <a:gd name="connsiteY2" fmla="*/ 3365952 h 4624083"/>
              <a:gd name="connsiteX3" fmla="*/ 7275300 w 8880840"/>
              <a:gd name="connsiteY3" fmla="*/ 4622421 h 4624083"/>
              <a:gd name="connsiteX4" fmla="*/ 0 w 8880840"/>
              <a:gd name="connsiteY4" fmla="*/ 4624083 h 4624083"/>
              <a:gd name="connsiteX0" fmla="*/ 0 w 8863244"/>
              <a:gd name="connsiteY0" fmla="*/ 4624083 h 4624083"/>
              <a:gd name="connsiteX1" fmla="*/ 0 w 8863244"/>
              <a:gd name="connsiteY1" fmla="*/ 0 h 4624083"/>
              <a:gd name="connsiteX2" fmla="*/ 8863244 w 8863244"/>
              <a:gd name="connsiteY2" fmla="*/ 3674039 h 4624083"/>
              <a:gd name="connsiteX3" fmla="*/ 7275300 w 8863244"/>
              <a:gd name="connsiteY3" fmla="*/ 4622421 h 4624083"/>
              <a:gd name="connsiteX4" fmla="*/ 0 w 8863244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7275300 w 8870786"/>
              <a:gd name="connsiteY3" fmla="*/ 4622421 h 4624083"/>
              <a:gd name="connsiteX4" fmla="*/ 0 w 8870786"/>
              <a:gd name="connsiteY4" fmla="*/ 4624083 h 4624083"/>
              <a:gd name="connsiteX0" fmla="*/ 0 w 8870786"/>
              <a:gd name="connsiteY0" fmla="*/ 4624083 h 4624083"/>
              <a:gd name="connsiteX1" fmla="*/ 0 w 8870786"/>
              <a:gd name="connsiteY1" fmla="*/ 0 h 4624083"/>
              <a:gd name="connsiteX2" fmla="*/ 8870786 w 8870786"/>
              <a:gd name="connsiteY2" fmla="*/ 3678289 h 4624083"/>
              <a:gd name="connsiteX3" fmla="*/ 8310963 w 8870786"/>
              <a:gd name="connsiteY3" fmla="*/ 4622421 h 4624083"/>
              <a:gd name="connsiteX4" fmla="*/ 0 w 8870786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0731"/>
              <a:gd name="connsiteY0" fmla="*/ 4624083 h 4624083"/>
              <a:gd name="connsiteX1" fmla="*/ 0 w 8860731"/>
              <a:gd name="connsiteY1" fmla="*/ 0 h 4624083"/>
              <a:gd name="connsiteX2" fmla="*/ 8860731 w 8860731"/>
              <a:gd name="connsiteY2" fmla="*/ 3676164 h 4624083"/>
              <a:gd name="connsiteX3" fmla="*/ 8310963 w 8860731"/>
              <a:gd name="connsiteY3" fmla="*/ 4622421 h 4624083"/>
              <a:gd name="connsiteX4" fmla="*/ 0 w 8860731"/>
              <a:gd name="connsiteY4" fmla="*/ 4624083 h 4624083"/>
              <a:gd name="connsiteX0" fmla="*/ 0 w 8865078"/>
              <a:gd name="connsiteY0" fmla="*/ 4624083 h 4624083"/>
              <a:gd name="connsiteX1" fmla="*/ 0 w 8865078"/>
              <a:gd name="connsiteY1" fmla="*/ 0 h 4624083"/>
              <a:gd name="connsiteX2" fmla="*/ 8865078 w 8865078"/>
              <a:gd name="connsiteY2" fmla="*/ 3678001 h 4624083"/>
              <a:gd name="connsiteX3" fmla="*/ 8310963 w 8865078"/>
              <a:gd name="connsiteY3" fmla="*/ 4622421 h 4624083"/>
              <a:gd name="connsiteX4" fmla="*/ 0 w 8865078"/>
              <a:gd name="connsiteY4" fmla="*/ 4624083 h 4624083"/>
              <a:gd name="connsiteX0" fmla="*/ 0 w 8862905"/>
              <a:gd name="connsiteY0" fmla="*/ 4624083 h 4624083"/>
              <a:gd name="connsiteX1" fmla="*/ 0 w 8862905"/>
              <a:gd name="connsiteY1" fmla="*/ 0 h 4624083"/>
              <a:gd name="connsiteX2" fmla="*/ 8862905 w 8862905"/>
              <a:gd name="connsiteY2" fmla="*/ 3678001 h 4624083"/>
              <a:gd name="connsiteX3" fmla="*/ 8310963 w 8862905"/>
              <a:gd name="connsiteY3" fmla="*/ 4622421 h 4624083"/>
              <a:gd name="connsiteX4" fmla="*/ 0 w 8862905"/>
              <a:gd name="connsiteY4" fmla="*/ 4624083 h 462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2905" h="4624083">
                <a:moveTo>
                  <a:pt x="0" y="4624083"/>
                </a:moveTo>
                <a:lnTo>
                  <a:pt x="0" y="0"/>
                </a:lnTo>
                <a:lnTo>
                  <a:pt x="8862905" y="3678001"/>
                </a:lnTo>
                <a:lnTo>
                  <a:pt x="8310963" y="4622421"/>
                </a:lnTo>
                <a:lnTo>
                  <a:pt x="0" y="4624083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3960000" rIns="20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06800" y="4795200"/>
            <a:ext cx="6120000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9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3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 hidden="1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solidFill>
                  <a:srgbClr val="005A9B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PrimaryColor"/>
          <p:cNvSpPr txBox="1">
            <a:spLocks/>
          </p:cNvSpPr>
          <p:nvPr userDrawn="1"/>
        </p:nvSpPr>
        <p:spPr>
          <a:xfrm>
            <a:off x="-554" y="1110236"/>
            <a:ext cx="9485666" cy="5751364"/>
          </a:xfrm>
          <a:custGeom>
            <a:avLst/>
            <a:gdLst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0 w 8345103"/>
              <a:gd name="connsiteY3" fmla="*/ 4634563 h 4634563"/>
              <a:gd name="connsiteX0" fmla="*/ 0 w 8345103"/>
              <a:gd name="connsiteY0" fmla="*/ 4634563 h 4634563"/>
              <a:gd name="connsiteX1" fmla="*/ 0 w 8345103"/>
              <a:gd name="connsiteY1" fmla="*/ 0 h 4634563"/>
              <a:gd name="connsiteX2" fmla="*/ 8345103 w 8345103"/>
              <a:gd name="connsiteY2" fmla="*/ 4634563 h 4634563"/>
              <a:gd name="connsiteX3" fmla="*/ 7275300 w 8345103"/>
              <a:gd name="connsiteY3" fmla="*/ 4632901 h 4634563"/>
              <a:gd name="connsiteX4" fmla="*/ 0 w 8345103"/>
              <a:gd name="connsiteY4" fmla="*/ 4634563 h 4634563"/>
              <a:gd name="connsiteX0" fmla="*/ 0 w 8348428"/>
              <a:gd name="connsiteY0" fmla="*/ 4634563 h 4634563"/>
              <a:gd name="connsiteX1" fmla="*/ 0 w 8348428"/>
              <a:gd name="connsiteY1" fmla="*/ 0 h 4634563"/>
              <a:gd name="connsiteX2" fmla="*/ 8348428 w 8348428"/>
              <a:gd name="connsiteY2" fmla="*/ 4105873 h 4634563"/>
              <a:gd name="connsiteX3" fmla="*/ 7275300 w 8348428"/>
              <a:gd name="connsiteY3" fmla="*/ 4632901 h 4634563"/>
              <a:gd name="connsiteX4" fmla="*/ 0 w 8348428"/>
              <a:gd name="connsiteY4" fmla="*/ 4634563 h 4634563"/>
              <a:gd name="connsiteX0" fmla="*/ 0 w 8348428"/>
              <a:gd name="connsiteY0" fmla="*/ 4624083 h 4624083"/>
              <a:gd name="connsiteX1" fmla="*/ 0 w 8348428"/>
              <a:gd name="connsiteY1" fmla="*/ 0 h 4624083"/>
              <a:gd name="connsiteX2" fmla="*/ 8348428 w 8348428"/>
              <a:gd name="connsiteY2" fmla="*/ 4095393 h 4624083"/>
              <a:gd name="connsiteX3" fmla="*/ 7275300 w 8348428"/>
              <a:gd name="connsiteY3" fmla="*/ 4622421 h 4624083"/>
              <a:gd name="connsiteX4" fmla="*/ 0 w 8348428"/>
              <a:gd name="connsiteY4" fmla="*/ 4624083 h 4624083"/>
              <a:gd name="connsiteX0" fmla="*/ 0 w 9487684"/>
              <a:gd name="connsiteY0" fmla="*/ 4624083 h 4624083"/>
              <a:gd name="connsiteX1" fmla="*/ 0 w 9487684"/>
              <a:gd name="connsiteY1" fmla="*/ 0 h 4624083"/>
              <a:gd name="connsiteX2" fmla="*/ 9487684 w 9487684"/>
              <a:gd name="connsiteY2" fmla="*/ 3528941 h 4624083"/>
              <a:gd name="connsiteX3" fmla="*/ 7275300 w 9487684"/>
              <a:gd name="connsiteY3" fmla="*/ 4622421 h 4624083"/>
              <a:gd name="connsiteX4" fmla="*/ 0 w 9487684"/>
              <a:gd name="connsiteY4" fmla="*/ 4624083 h 4624083"/>
              <a:gd name="connsiteX0" fmla="*/ 0 w 9487684"/>
              <a:gd name="connsiteY0" fmla="*/ 5742015 h 5742015"/>
              <a:gd name="connsiteX1" fmla="*/ 4997 w 9487684"/>
              <a:gd name="connsiteY1" fmla="*/ 0 h 5742015"/>
              <a:gd name="connsiteX2" fmla="*/ 9487684 w 9487684"/>
              <a:gd name="connsiteY2" fmla="*/ 4646873 h 5742015"/>
              <a:gd name="connsiteX3" fmla="*/ 7275300 w 9487684"/>
              <a:gd name="connsiteY3" fmla="*/ 5740353 h 5742015"/>
              <a:gd name="connsiteX4" fmla="*/ 0 w 9487684"/>
              <a:gd name="connsiteY4" fmla="*/ 5742015 h 5742015"/>
              <a:gd name="connsiteX0" fmla="*/ 0 w 9487684"/>
              <a:gd name="connsiteY0" fmla="*/ 5744510 h 5744510"/>
              <a:gd name="connsiteX1" fmla="*/ 4997 w 9487684"/>
              <a:gd name="connsiteY1" fmla="*/ 0 h 5744510"/>
              <a:gd name="connsiteX2" fmla="*/ 9487684 w 9487684"/>
              <a:gd name="connsiteY2" fmla="*/ 4649368 h 5744510"/>
              <a:gd name="connsiteX3" fmla="*/ 7275300 w 9487684"/>
              <a:gd name="connsiteY3" fmla="*/ 5742848 h 5744510"/>
              <a:gd name="connsiteX4" fmla="*/ 0 w 9487684"/>
              <a:gd name="connsiteY4" fmla="*/ 5744510 h 5744510"/>
              <a:gd name="connsiteX0" fmla="*/ 0 w 9495304"/>
              <a:gd name="connsiteY0" fmla="*/ 5744510 h 5744510"/>
              <a:gd name="connsiteX1" fmla="*/ 4997 w 9495304"/>
              <a:gd name="connsiteY1" fmla="*/ 0 h 5744510"/>
              <a:gd name="connsiteX2" fmla="*/ 9495304 w 9495304"/>
              <a:gd name="connsiteY2" fmla="*/ 4654443 h 5744510"/>
              <a:gd name="connsiteX3" fmla="*/ 7275300 w 9495304"/>
              <a:gd name="connsiteY3" fmla="*/ 5742848 h 5744510"/>
              <a:gd name="connsiteX4" fmla="*/ 0 w 9495304"/>
              <a:gd name="connsiteY4" fmla="*/ 5744510 h 5744510"/>
              <a:gd name="connsiteX0" fmla="*/ 0 w 9490224"/>
              <a:gd name="connsiteY0" fmla="*/ 5744510 h 5744510"/>
              <a:gd name="connsiteX1" fmla="*/ 4997 w 9490224"/>
              <a:gd name="connsiteY1" fmla="*/ 0 h 5744510"/>
              <a:gd name="connsiteX2" fmla="*/ 9490224 w 9490224"/>
              <a:gd name="connsiteY2" fmla="*/ 4659518 h 5744510"/>
              <a:gd name="connsiteX3" fmla="*/ 7275300 w 9490224"/>
              <a:gd name="connsiteY3" fmla="*/ 5742848 h 5744510"/>
              <a:gd name="connsiteX4" fmla="*/ 0 w 9490224"/>
              <a:gd name="connsiteY4" fmla="*/ 5744510 h 5744510"/>
              <a:gd name="connsiteX0" fmla="*/ 0 w 9485144"/>
              <a:gd name="connsiteY0" fmla="*/ 5744510 h 5744510"/>
              <a:gd name="connsiteX1" fmla="*/ 4997 w 9485144"/>
              <a:gd name="connsiteY1" fmla="*/ 0 h 5744510"/>
              <a:gd name="connsiteX2" fmla="*/ 9485144 w 9485144"/>
              <a:gd name="connsiteY2" fmla="*/ 4656982 h 5744510"/>
              <a:gd name="connsiteX3" fmla="*/ 7275300 w 9485144"/>
              <a:gd name="connsiteY3" fmla="*/ 5742848 h 5744510"/>
              <a:gd name="connsiteX4" fmla="*/ 0 w 9485144"/>
              <a:gd name="connsiteY4" fmla="*/ 5744510 h 5744510"/>
              <a:gd name="connsiteX0" fmla="*/ 554 w 9485698"/>
              <a:gd name="connsiteY0" fmla="*/ 5744510 h 5744510"/>
              <a:gd name="connsiteX1" fmla="*/ 471 w 9485698"/>
              <a:gd name="connsiteY1" fmla="*/ 0 h 5744510"/>
              <a:gd name="connsiteX2" fmla="*/ 9485698 w 9485698"/>
              <a:gd name="connsiteY2" fmla="*/ 4656982 h 5744510"/>
              <a:gd name="connsiteX3" fmla="*/ 7275854 w 9485698"/>
              <a:gd name="connsiteY3" fmla="*/ 5742848 h 5744510"/>
              <a:gd name="connsiteX4" fmla="*/ 554 w 9485698"/>
              <a:gd name="connsiteY4" fmla="*/ 5744510 h 57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5698" h="5744510">
                <a:moveTo>
                  <a:pt x="554" y="5744510"/>
                </a:moveTo>
                <a:cubicBezTo>
                  <a:pt x="2220" y="3830505"/>
                  <a:pt x="-1195" y="1914005"/>
                  <a:pt x="471" y="0"/>
                </a:cubicBezTo>
                <a:lnTo>
                  <a:pt x="9485698" y="4656982"/>
                </a:lnTo>
                <a:lnTo>
                  <a:pt x="7275854" y="5742848"/>
                </a:lnTo>
                <a:lnTo>
                  <a:pt x="554" y="5744510"/>
                </a:lnTo>
                <a:close/>
              </a:path>
            </a:pathLst>
          </a:custGeom>
          <a:solidFill>
            <a:srgbClr val="005A9B"/>
          </a:solidFill>
        </p:spPr>
        <p:txBody>
          <a:bodyPr vert="horz" lIns="720000" tIns="2610000" rIns="3816000" bIns="900000" rtlCol="0" anchor="t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sz="100" dirty="0">
              <a:solidFill>
                <a:schemeClr val="tx2"/>
              </a:solidFill>
            </a:endParaRPr>
          </a:p>
        </p:txBody>
      </p:sp>
      <p:sp>
        <p:nvSpPr>
          <p:cNvPr id="20" name="Pladsholder til slidenummer 19" hidden="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06799" y="4795200"/>
            <a:ext cx="5274163" cy="1731600"/>
          </a:xfrm>
        </p:spPr>
        <p:txBody>
          <a:bodyPr lIns="0" anchor="b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Kort titel </a:t>
            </a:r>
            <a:br>
              <a:rPr lang="da-DK" dirty="0"/>
            </a:br>
            <a:r>
              <a:rPr lang="da-DK" dirty="0"/>
              <a:t>Evt. dato/sted</a:t>
            </a:r>
            <a:br>
              <a:rPr lang="da-DK" dirty="0"/>
            </a:br>
            <a:r>
              <a:rPr lang="da-DK" dirty="0"/>
              <a:t>x</a:t>
            </a:r>
          </a:p>
        </p:txBody>
      </p:sp>
      <p:sp>
        <p:nvSpPr>
          <p:cNvPr id="14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ThirdColor"/>
          <p:cNvSpPr txBox="1">
            <a:spLocks/>
          </p:cNvSpPr>
          <p:nvPr userDrawn="1"/>
        </p:nvSpPr>
        <p:spPr>
          <a:xfrm>
            <a:off x="5950278" y="-333"/>
            <a:ext cx="6239321" cy="577449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253 w 12189853"/>
              <a:gd name="connsiteY0" fmla="*/ 0 h 6333510"/>
              <a:gd name="connsiteX1" fmla="*/ 5963847 w 12189853"/>
              <a:gd name="connsiteY1" fmla="*/ 1 h 6333510"/>
              <a:gd name="connsiteX2" fmla="*/ 12189853 w 12189853"/>
              <a:gd name="connsiteY2" fmla="*/ 0 h 6333510"/>
              <a:gd name="connsiteX3" fmla="*/ 12189795 w 12189853"/>
              <a:gd name="connsiteY3" fmla="*/ 4441723 h 6333510"/>
              <a:gd name="connsiteX4" fmla="*/ 9485487 w 12189853"/>
              <a:gd name="connsiteY4" fmla="*/ 5774317 h 6333510"/>
              <a:gd name="connsiteX5" fmla="*/ 8343848 w 12189853"/>
              <a:gd name="connsiteY5" fmla="*/ 6333510 h 6333510"/>
              <a:gd name="connsiteX6" fmla="*/ 253 w 12189853"/>
              <a:gd name="connsiteY6" fmla="*/ 2234909 h 6333510"/>
              <a:gd name="connsiteX7" fmla="*/ 253 w 12189853"/>
              <a:gd name="connsiteY7" fmla="*/ 0 h 6333510"/>
              <a:gd name="connsiteX0" fmla="*/ 25518 w 12215118"/>
              <a:gd name="connsiteY0" fmla="*/ 2234909 h 6333510"/>
              <a:gd name="connsiteX1" fmla="*/ 5989112 w 12215118"/>
              <a:gd name="connsiteY1" fmla="*/ 1 h 6333510"/>
              <a:gd name="connsiteX2" fmla="*/ 12215118 w 12215118"/>
              <a:gd name="connsiteY2" fmla="*/ 0 h 6333510"/>
              <a:gd name="connsiteX3" fmla="*/ 12215060 w 12215118"/>
              <a:gd name="connsiteY3" fmla="*/ 4441723 h 6333510"/>
              <a:gd name="connsiteX4" fmla="*/ 9510752 w 12215118"/>
              <a:gd name="connsiteY4" fmla="*/ 5774317 h 6333510"/>
              <a:gd name="connsiteX5" fmla="*/ 8369113 w 12215118"/>
              <a:gd name="connsiteY5" fmla="*/ 6333510 h 6333510"/>
              <a:gd name="connsiteX6" fmla="*/ 25518 w 12215118"/>
              <a:gd name="connsiteY6" fmla="*/ 2234909 h 6333510"/>
              <a:gd name="connsiteX0" fmla="*/ 2380001 w 6226006"/>
              <a:gd name="connsiteY0" fmla="*/ 6333510 h 6333510"/>
              <a:gd name="connsiteX1" fmla="*/ 0 w 6226006"/>
              <a:gd name="connsiteY1" fmla="*/ 1 h 6333510"/>
              <a:gd name="connsiteX2" fmla="*/ 6226006 w 6226006"/>
              <a:gd name="connsiteY2" fmla="*/ 0 h 6333510"/>
              <a:gd name="connsiteX3" fmla="*/ 6225948 w 6226006"/>
              <a:gd name="connsiteY3" fmla="*/ 4441723 h 6333510"/>
              <a:gd name="connsiteX4" fmla="*/ 3521640 w 6226006"/>
              <a:gd name="connsiteY4" fmla="*/ 5774317 h 6333510"/>
              <a:gd name="connsiteX5" fmla="*/ 2380001 w 6226006"/>
              <a:gd name="connsiteY5" fmla="*/ 6333510 h 6333510"/>
              <a:gd name="connsiteX0" fmla="*/ 3521640 w 6226006"/>
              <a:gd name="connsiteY0" fmla="*/ 5774317 h 5774317"/>
              <a:gd name="connsiteX1" fmla="*/ 0 w 6226006"/>
              <a:gd name="connsiteY1" fmla="*/ 1 h 5774317"/>
              <a:gd name="connsiteX2" fmla="*/ 6226006 w 6226006"/>
              <a:gd name="connsiteY2" fmla="*/ 0 h 5774317"/>
              <a:gd name="connsiteX3" fmla="*/ 6225948 w 6226006"/>
              <a:gd name="connsiteY3" fmla="*/ 4441723 h 5774317"/>
              <a:gd name="connsiteX4" fmla="*/ 3521640 w 6226006"/>
              <a:gd name="connsiteY4" fmla="*/ 5774317 h 5774317"/>
              <a:gd name="connsiteX0" fmla="*/ 3525052 w 6229418"/>
              <a:gd name="connsiteY0" fmla="*/ 5777728 h 5777728"/>
              <a:gd name="connsiteX1" fmla="*/ 0 w 6229418"/>
              <a:gd name="connsiteY1" fmla="*/ 0 h 5777728"/>
              <a:gd name="connsiteX2" fmla="*/ 6229418 w 6229418"/>
              <a:gd name="connsiteY2" fmla="*/ 3411 h 5777728"/>
              <a:gd name="connsiteX3" fmla="*/ 6229360 w 6229418"/>
              <a:gd name="connsiteY3" fmla="*/ 4445134 h 5777728"/>
              <a:gd name="connsiteX4" fmla="*/ 3525052 w 6229418"/>
              <a:gd name="connsiteY4" fmla="*/ 5777728 h 5777728"/>
              <a:gd name="connsiteX0" fmla="*/ 353187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31876 w 6236242"/>
              <a:gd name="connsiteY4" fmla="*/ 5777728 h 5777728"/>
              <a:gd name="connsiteX0" fmla="*/ 353187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31876 w 6236242"/>
              <a:gd name="connsiteY4" fmla="*/ 5775188 h 5775188"/>
              <a:gd name="connsiteX0" fmla="*/ 3529336 w 6236242"/>
              <a:gd name="connsiteY0" fmla="*/ 5777728 h 5777728"/>
              <a:gd name="connsiteX1" fmla="*/ 0 w 6236242"/>
              <a:gd name="connsiteY1" fmla="*/ 0 h 5777728"/>
              <a:gd name="connsiteX2" fmla="*/ 6236242 w 6236242"/>
              <a:gd name="connsiteY2" fmla="*/ 3411 h 5777728"/>
              <a:gd name="connsiteX3" fmla="*/ 6236184 w 6236242"/>
              <a:gd name="connsiteY3" fmla="*/ 4445134 h 5777728"/>
              <a:gd name="connsiteX4" fmla="*/ 3529336 w 6236242"/>
              <a:gd name="connsiteY4" fmla="*/ 5777728 h 5777728"/>
              <a:gd name="connsiteX0" fmla="*/ 3529336 w 6236242"/>
              <a:gd name="connsiteY0" fmla="*/ 5775188 h 5775188"/>
              <a:gd name="connsiteX1" fmla="*/ 0 w 6236242"/>
              <a:gd name="connsiteY1" fmla="*/ 0 h 5775188"/>
              <a:gd name="connsiteX2" fmla="*/ 6236242 w 6236242"/>
              <a:gd name="connsiteY2" fmla="*/ 3411 h 5775188"/>
              <a:gd name="connsiteX3" fmla="*/ 6236184 w 6236242"/>
              <a:gd name="connsiteY3" fmla="*/ 4445134 h 5775188"/>
              <a:gd name="connsiteX4" fmla="*/ 3529336 w 6236242"/>
              <a:gd name="connsiteY4" fmla="*/ 5775188 h 5775188"/>
              <a:gd name="connsiteX0" fmla="*/ 3526955 w 6236242"/>
              <a:gd name="connsiteY0" fmla="*/ 5777569 h 5777569"/>
              <a:gd name="connsiteX1" fmla="*/ 0 w 6236242"/>
              <a:gd name="connsiteY1" fmla="*/ 0 h 5777569"/>
              <a:gd name="connsiteX2" fmla="*/ 6236242 w 6236242"/>
              <a:gd name="connsiteY2" fmla="*/ 3411 h 5777569"/>
              <a:gd name="connsiteX3" fmla="*/ 6236184 w 6236242"/>
              <a:gd name="connsiteY3" fmla="*/ 4445134 h 5777569"/>
              <a:gd name="connsiteX4" fmla="*/ 3526955 w 6236242"/>
              <a:gd name="connsiteY4" fmla="*/ 5777569 h 5777569"/>
              <a:gd name="connsiteX0" fmla="*/ 3530034 w 6239321"/>
              <a:gd name="connsiteY0" fmla="*/ 5774490 h 5774490"/>
              <a:gd name="connsiteX1" fmla="*/ 0 w 6239321"/>
              <a:gd name="connsiteY1" fmla="*/ 0 h 5774490"/>
              <a:gd name="connsiteX2" fmla="*/ 6239321 w 6239321"/>
              <a:gd name="connsiteY2" fmla="*/ 332 h 5774490"/>
              <a:gd name="connsiteX3" fmla="*/ 6239263 w 6239321"/>
              <a:gd name="connsiteY3" fmla="*/ 4442055 h 5774490"/>
              <a:gd name="connsiteX4" fmla="*/ 3530034 w 6239321"/>
              <a:gd name="connsiteY4" fmla="*/ 5774490 h 57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9321" h="5774490">
                <a:moveTo>
                  <a:pt x="3530034" y="5774490"/>
                </a:moveTo>
                <a:lnTo>
                  <a:pt x="0" y="0"/>
                </a:lnTo>
                <a:lnTo>
                  <a:pt x="6239321" y="332"/>
                </a:lnTo>
                <a:cubicBezTo>
                  <a:pt x="6239302" y="1480906"/>
                  <a:pt x="6239282" y="2961481"/>
                  <a:pt x="6239263" y="4442055"/>
                </a:cubicBezTo>
                <a:lnTo>
                  <a:pt x="3530034" y="5774490"/>
                </a:lnTo>
                <a:close/>
              </a:path>
            </a:pathLst>
          </a:custGeom>
          <a:solidFill>
            <a:srgbClr val="00B0B3"/>
          </a:solidFill>
        </p:spPr>
        <p:txBody>
          <a:bodyPr lIns="3492000" tIns="360000" rIns="540000"/>
          <a:lstStyle>
            <a:lvl1pPr marL="0" indent="0" algn="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  <p:sp>
        <p:nvSpPr>
          <p:cNvPr id="16" name="SecondaryColor"/>
          <p:cNvSpPr txBox="1">
            <a:spLocks/>
          </p:cNvSpPr>
          <p:nvPr userDrawn="1"/>
        </p:nvSpPr>
        <p:spPr>
          <a:xfrm>
            <a:off x="-191" y="-1"/>
            <a:ext cx="9483995" cy="5775010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9489534 w 12189853"/>
              <a:gd name="connsiteY3" fmla="*/ 5769770 h 6333510"/>
              <a:gd name="connsiteX4" fmla="*/ 8343848 w 12189853"/>
              <a:gd name="connsiteY4" fmla="*/ 6333510 h 6333510"/>
              <a:gd name="connsiteX5" fmla="*/ 253 w 12189853"/>
              <a:gd name="connsiteY5" fmla="*/ 2234909 h 6333510"/>
              <a:gd name="connsiteX6" fmla="*/ 253 w 12189853"/>
              <a:gd name="connsiteY6" fmla="*/ 0 h 6333510"/>
              <a:gd name="connsiteX0" fmla="*/ 903727 w 13093327"/>
              <a:gd name="connsiteY0" fmla="*/ 0 h 6333510"/>
              <a:gd name="connsiteX1" fmla="*/ 13093327 w 13093327"/>
              <a:gd name="connsiteY1" fmla="*/ 0 h 6333510"/>
              <a:gd name="connsiteX2" fmla="*/ 13093269 w 13093327"/>
              <a:gd name="connsiteY2" fmla="*/ 4441723 h 6333510"/>
              <a:gd name="connsiteX3" fmla="*/ 10393008 w 13093327"/>
              <a:gd name="connsiteY3" fmla="*/ 5769770 h 6333510"/>
              <a:gd name="connsiteX4" fmla="*/ 9247322 w 13093327"/>
              <a:gd name="connsiteY4" fmla="*/ 6333510 h 6333510"/>
              <a:gd name="connsiteX5" fmla="*/ 903727 w 13093327"/>
              <a:gd name="connsiteY5" fmla="*/ 2234909 h 6333510"/>
              <a:gd name="connsiteX6" fmla="*/ 901346 w 13093327"/>
              <a:gd name="connsiteY6" fmla="*/ 1109664 h 6333510"/>
              <a:gd name="connsiteX7" fmla="*/ 903727 w 13093327"/>
              <a:gd name="connsiteY7" fmla="*/ 0 h 633351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3727 w 13093327"/>
              <a:gd name="connsiteY4" fmla="*/ 2234909 h 5769770"/>
              <a:gd name="connsiteX5" fmla="*/ 901346 w 13093327"/>
              <a:gd name="connsiteY5" fmla="*/ 1109664 h 5769770"/>
              <a:gd name="connsiteX6" fmla="*/ 903727 w 13093327"/>
              <a:gd name="connsiteY6" fmla="*/ 0 h 5769770"/>
              <a:gd name="connsiteX0" fmla="*/ 903727 w 13093327"/>
              <a:gd name="connsiteY0" fmla="*/ 0 h 5769770"/>
              <a:gd name="connsiteX1" fmla="*/ 13093327 w 13093327"/>
              <a:gd name="connsiteY1" fmla="*/ 0 h 5769770"/>
              <a:gd name="connsiteX2" fmla="*/ 13093269 w 13093327"/>
              <a:gd name="connsiteY2" fmla="*/ 4441723 h 5769770"/>
              <a:gd name="connsiteX3" fmla="*/ 10393008 w 13093327"/>
              <a:gd name="connsiteY3" fmla="*/ 5769770 h 5769770"/>
              <a:gd name="connsiteX4" fmla="*/ 901346 w 13093327"/>
              <a:gd name="connsiteY4" fmla="*/ 1109664 h 5769770"/>
              <a:gd name="connsiteX5" fmla="*/ 903727 w 13093327"/>
              <a:gd name="connsiteY5" fmla="*/ 0 h 5769770"/>
              <a:gd name="connsiteX0" fmla="*/ 2381 w 12191981"/>
              <a:gd name="connsiteY0" fmla="*/ 0 h 5769770"/>
              <a:gd name="connsiteX1" fmla="*/ 12191981 w 12191981"/>
              <a:gd name="connsiteY1" fmla="*/ 0 h 5769770"/>
              <a:gd name="connsiteX2" fmla="*/ 12191923 w 12191981"/>
              <a:gd name="connsiteY2" fmla="*/ 4441723 h 5769770"/>
              <a:gd name="connsiteX3" fmla="*/ 9491662 w 12191981"/>
              <a:gd name="connsiteY3" fmla="*/ 5769770 h 5769770"/>
              <a:gd name="connsiteX4" fmla="*/ 0 w 12191981"/>
              <a:gd name="connsiteY4" fmla="*/ 1109664 h 5769770"/>
              <a:gd name="connsiteX5" fmla="*/ 2381 w 12191981"/>
              <a:gd name="connsiteY5" fmla="*/ 0 h 5769770"/>
              <a:gd name="connsiteX0" fmla="*/ 98 w 12189698"/>
              <a:gd name="connsiteY0" fmla="*/ 0 h 5769770"/>
              <a:gd name="connsiteX1" fmla="*/ 12189698 w 12189698"/>
              <a:gd name="connsiteY1" fmla="*/ 0 h 5769770"/>
              <a:gd name="connsiteX2" fmla="*/ 12189640 w 12189698"/>
              <a:gd name="connsiteY2" fmla="*/ 4441723 h 5769770"/>
              <a:gd name="connsiteX3" fmla="*/ 9489379 w 12189698"/>
              <a:gd name="connsiteY3" fmla="*/ 5769770 h 5769770"/>
              <a:gd name="connsiteX4" fmla="*/ 2869 w 12189698"/>
              <a:gd name="connsiteY4" fmla="*/ 1122543 h 5769770"/>
              <a:gd name="connsiteX5" fmla="*/ 98 w 12189698"/>
              <a:gd name="connsiteY5" fmla="*/ 0 h 5769770"/>
              <a:gd name="connsiteX0" fmla="*/ 98 w 12189698"/>
              <a:gd name="connsiteY0" fmla="*/ 2619 h 5772389"/>
              <a:gd name="connsiteX1" fmla="*/ 5965967 w 12189698"/>
              <a:gd name="connsiteY1" fmla="*/ 0 h 5772389"/>
              <a:gd name="connsiteX2" fmla="*/ 12189698 w 12189698"/>
              <a:gd name="connsiteY2" fmla="*/ 2619 h 5772389"/>
              <a:gd name="connsiteX3" fmla="*/ 12189640 w 12189698"/>
              <a:gd name="connsiteY3" fmla="*/ 4444342 h 5772389"/>
              <a:gd name="connsiteX4" fmla="*/ 9489379 w 12189698"/>
              <a:gd name="connsiteY4" fmla="*/ 5772389 h 5772389"/>
              <a:gd name="connsiteX5" fmla="*/ 2869 w 12189698"/>
              <a:gd name="connsiteY5" fmla="*/ 1125162 h 5772389"/>
              <a:gd name="connsiteX6" fmla="*/ 98 w 12189698"/>
              <a:gd name="connsiteY6" fmla="*/ 2619 h 5772389"/>
              <a:gd name="connsiteX0" fmla="*/ 98 w 12189640"/>
              <a:gd name="connsiteY0" fmla="*/ 2619 h 5772389"/>
              <a:gd name="connsiteX1" fmla="*/ 5965967 w 12189640"/>
              <a:gd name="connsiteY1" fmla="*/ 0 h 5772389"/>
              <a:gd name="connsiteX2" fmla="*/ 12189640 w 12189640"/>
              <a:gd name="connsiteY2" fmla="*/ 4444342 h 5772389"/>
              <a:gd name="connsiteX3" fmla="*/ 9489379 w 12189640"/>
              <a:gd name="connsiteY3" fmla="*/ 5772389 h 5772389"/>
              <a:gd name="connsiteX4" fmla="*/ 2869 w 12189640"/>
              <a:gd name="connsiteY4" fmla="*/ 1125162 h 5772389"/>
              <a:gd name="connsiteX5" fmla="*/ 98 w 12189640"/>
              <a:gd name="connsiteY5" fmla="*/ 2619 h 5772389"/>
              <a:gd name="connsiteX0" fmla="*/ 98 w 9489379"/>
              <a:gd name="connsiteY0" fmla="*/ 2619 h 5772389"/>
              <a:gd name="connsiteX1" fmla="*/ 596596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2619 h 5772389"/>
              <a:gd name="connsiteX1" fmla="*/ 5955487 w 9489379"/>
              <a:gd name="connsiteY1" fmla="*/ 0 h 5772389"/>
              <a:gd name="connsiteX2" fmla="*/ 9489379 w 9489379"/>
              <a:gd name="connsiteY2" fmla="*/ 5772389 h 5772389"/>
              <a:gd name="connsiteX3" fmla="*/ 2869 w 9489379"/>
              <a:gd name="connsiteY3" fmla="*/ 1125162 h 5772389"/>
              <a:gd name="connsiteX4" fmla="*/ 98 w 9489379"/>
              <a:gd name="connsiteY4" fmla="*/ 2619 h 5772389"/>
              <a:gd name="connsiteX0" fmla="*/ 98 w 9489379"/>
              <a:gd name="connsiteY0" fmla="*/ 0 h 5769770"/>
              <a:gd name="connsiteX1" fmla="*/ 5955487 w 9489379"/>
              <a:gd name="connsiteY1" fmla="*/ 1 h 5769770"/>
              <a:gd name="connsiteX2" fmla="*/ 9489379 w 9489379"/>
              <a:gd name="connsiteY2" fmla="*/ 5769770 h 5769770"/>
              <a:gd name="connsiteX3" fmla="*/ 2869 w 9489379"/>
              <a:gd name="connsiteY3" fmla="*/ 1122543 h 5769770"/>
              <a:gd name="connsiteX4" fmla="*/ 98 w 9489379"/>
              <a:gd name="connsiteY4" fmla="*/ 0 h 576977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22543 h 5775010"/>
              <a:gd name="connsiteX4" fmla="*/ 98 w 9486759"/>
              <a:gd name="connsiteY4" fmla="*/ 0 h 5775010"/>
              <a:gd name="connsiteX0" fmla="*/ 98 w 9486759"/>
              <a:gd name="connsiteY0" fmla="*/ 0 h 5775010"/>
              <a:gd name="connsiteX1" fmla="*/ 5955487 w 9486759"/>
              <a:gd name="connsiteY1" fmla="*/ 1 h 5775010"/>
              <a:gd name="connsiteX2" fmla="*/ 9486759 w 9486759"/>
              <a:gd name="connsiteY2" fmla="*/ 5775010 h 5775010"/>
              <a:gd name="connsiteX3" fmla="*/ 2869 w 9486759"/>
              <a:gd name="connsiteY3" fmla="*/ 1117781 h 5775010"/>
              <a:gd name="connsiteX4" fmla="*/ 98 w 9486759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7781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86852"/>
              <a:gd name="connsiteY0" fmla="*/ 0 h 5775010"/>
              <a:gd name="connsiteX1" fmla="*/ 5955580 w 9486852"/>
              <a:gd name="connsiteY1" fmla="*/ 1 h 5775010"/>
              <a:gd name="connsiteX2" fmla="*/ 9486852 w 9486852"/>
              <a:gd name="connsiteY2" fmla="*/ 5775010 h 5775010"/>
              <a:gd name="connsiteX3" fmla="*/ 581 w 9486852"/>
              <a:gd name="connsiteY3" fmla="*/ 1113018 h 5775010"/>
              <a:gd name="connsiteX4" fmla="*/ 191 w 9486852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91615"/>
              <a:gd name="connsiteY0" fmla="*/ 0 h 5775010"/>
              <a:gd name="connsiteX1" fmla="*/ 5955580 w 9491615"/>
              <a:gd name="connsiteY1" fmla="*/ 1 h 5775010"/>
              <a:gd name="connsiteX2" fmla="*/ 9491615 w 9491615"/>
              <a:gd name="connsiteY2" fmla="*/ 5775010 h 5775010"/>
              <a:gd name="connsiteX3" fmla="*/ 581 w 9491615"/>
              <a:gd name="connsiteY3" fmla="*/ 1113018 h 5775010"/>
              <a:gd name="connsiteX4" fmla="*/ 191 w 9491615"/>
              <a:gd name="connsiteY4" fmla="*/ 0 h 577501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3018 h 5772470"/>
              <a:gd name="connsiteX4" fmla="*/ 191 w 9489075"/>
              <a:gd name="connsiteY4" fmla="*/ 0 h 5772470"/>
              <a:gd name="connsiteX0" fmla="*/ 191 w 9489075"/>
              <a:gd name="connsiteY0" fmla="*/ 0 h 5772470"/>
              <a:gd name="connsiteX1" fmla="*/ 5955580 w 9489075"/>
              <a:gd name="connsiteY1" fmla="*/ 1 h 5772470"/>
              <a:gd name="connsiteX2" fmla="*/ 9489075 w 9489075"/>
              <a:gd name="connsiteY2" fmla="*/ 5772470 h 5772470"/>
              <a:gd name="connsiteX3" fmla="*/ 581 w 9489075"/>
              <a:gd name="connsiteY3" fmla="*/ 1118098 h 5772470"/>
              <a:gd name="connsiteX4" fmla="*/ 191 w 9489075"/>
              <a:gd name="connsiteY4" fmla="*/ 0 h 5772470"/>
              <a:gd name="connsiteX0" fmla="*/ 191 w 9489075"/>
              <a:gd name="connsiteY0" fmla="*/ 0 h 5775010"/>
              <a:gd name="connsiteX1" fmla="*/ 5955580 w 9489075"/>
              <a:gd name="connsiteY1" fmla="*/ 1 h 5775010"/>
              <a:gd name="connsiteX2" fmla="*/ 9489075 w 9489075"/>
              <a:gd name="connsiteY2" fmla="*/ 5775010 h 5775010"/>
              <a:gd name="connsiteX3" fmla="*/ 581 w 9489075"/>
              <a:gd name="connsiteY3" fmla="*/ 1118098 h 5775010"/>
              <a:gd name="connsiteX4" fmla="*/ 191 w 9489075"/>
              <a:gd name="connsiteY4" fmla="*/ 0 h 5775010"/>
              <a:gd name="connsiteX0" fmla="*/ 191 w 9483995"/>
              <a:gd name="connsiteY0" fmla="*/ 0 h 5775010"/>
              <a:gd name="connsiteX1" fmla="*/ 5955580 w 9483995"/>
              <a:gd name="connsiteY1" fmla="*/ 1 h 5775010"/>
              <a:gd name="connsiteX2" fmla="*/ 9483995 w 9483995"/>
              <a:gd name="connsiteY2" fmla="*/ 5775010 h 5775010"/>
              <a:gd name="connsiteX3" fmla="*/ 581 w 9483995"/>
              <a:gd name="connsiteY3" fmla="*/ 1118098 h 5775010"/>
              <a:gd name="connsiteX4" fmla="*/ 191 w 9483995"/>
              <a:gd name="connsiteY4" fmla="*/ 0 h 577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995" h="5775010">
                <a:moveTo>
                  <a:pt x="191" y="0"/>
                </a:moveTo>
                <a:lnTo>
                  <a:pt x="5955580" y="1"/>
                </a:lnTo>
                <a:lnTo>
                  <a:pt x="9483995" y="5775010"/>
                </a:lnTo>
                <a:lnTo>
                  <a:pt x="581" y="1118098"/>
                </a:lnTo>
                <a:cubicBezTo>
                  <a:pt x="1375" y="748210"/>
                  <a:pt x="-603" y="369888"/>
                  <a:pt x="191" y="0"/>
                </a:cubicBezTo>
                <a:close/>
              </a:path>
            </a:pathLst>
          </a:custGeom>
          <a:solidFill>
            <a:srgbClr val="A4A6A9"/>
          </a:solidFill>
        </p:spPr>
        <p:txBody>
          <a:bodyPr lIns="540000" tIns="360000" rIns="3924000"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4012738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" userDrawn="1">
          <p15:clr>
            <a:srgbClr val="000000"/>
          </p15:clr>
        </p15:guide>
        <p15:guide id="2" pos="7423" userDrawn="1">
          <p15:clr>
            <a:srgbClr val="000000"/>
          </p15:clr>
        </p15:guide>
        <p15:guide id="3" orient="horz" pos="4065" userDrawn="1">
          <p15:clr>
            <a:srgbClr val="00000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im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rimaryColor"/>
          <p:cNvSpPr>
            <a:spLocks noGrp="1"/>
          </p:cNvSpPr>
          <p:nvPr>
            <p:ph type="body" sz="quarter" idx="12" hasCustomPrompt="1"/>
          </p:nvPr>
        </p:nvSpPr>
        <p:spPr>
          <a:xfrm>
            <a:off x="9898380" y="0"/>
            <a:ext cx="2291080" cy="1087120"/>
          </a:xfrm>
          <a:custGeom>
            <a:avLst/>
            <a:gdLst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1087120 h 1087120"/>
              <a:gd name="connsiteX4" fmla="*/ 0 w 2291080"/>
              <a:gd name="connsiteY4" fmla="*/ 0 h 1087120"/>
              <a:gd name="connsiteX0" fmla="*/ 0 w 2291080"/>
              <a:gd name="connsiteY0" fmla="*/ 0 h 1087120"/>
              <a:gd name="connsiteX1" fmla="*/ 2291080 w 2291080"/>
              <a:gd name="connsiteY1" fmla="*/ 0 h 1087120"/>
              <a:gd name="connsiteX2" fmla="*/ 2291080 w 2291080"/>
              <a:gd name="connsiteY2" fmla="*/ 1087120 h 1087120"/>
              <a:gd name="connsiteX3" fmla="*/ 0 w 2291080"/>
              <a:gd name="connsiteY3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1087120">
                <a:moveTo>
                  <a:pt x="0" y="0"/>
                </a:moveTo>
                <a:lnTo>
                  <a:pt x="2291080" y="0"/>
                </a:lnTo>
                <a:lnTo>
                  <a:pt x="2291080" y="1087120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395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ide symbol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4A6A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/>
          <p:nvPr userDrawn="1"/>
        </p:nvSpPr>
        <p:spPr>
          <a:xfrm>
            <a:off x="-2714" y="542671"/>
            <a:ext cx="3098650" cy="6315329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12192313 w 12192313"/>
              <a:gd name="connsiteY2" fmla="*/ 6858000 h 6858000"/>
              <a:gd name="connsiteX3" fmla="*/ 3098650 w 12192313"/>
              <a:gd name="connsiteY3" fmla="*/ 6856643 h 6858000"/>
              <a:gd name="connsiteX4" fmla="*/ 2713 w 12192313"/>
              <a:gd name="connsiteY4" fmla="*/ 6858000 h 6858000"/>
              <a:gd name="connsiteX5" fmla="*/ 0 w 12192313"/>
              <a:gd name="connsiteY5" fmla="*/ 542671 h 6858000"/>
              <a:gd name="connsiteX6" fmla="*/ 2713 w 12192313"/>
              <a:gd name="connsiteY6" fmla="*/ 0 h 6858000"/>
              <a:gd name="connsiteX0" fmla="*/ 2713 w 12192313"/>
              <a:gd name="connsiteY0" fmla="*/ 0 h 6858000"/>
              <a:gd name="connsiteX1" fmla="*/ 12192313 w 12192313"/>
              <a:gd name="connsiteY1" fmla="*/ 0 h 6858000"/>
              <a:gd name="connsiteX2" fmla="*/ 3098650 w 12192313"/>
              <a:gd name="connsiteY2" fmla="*/ 6856643 h 6858000"/>
              <a:gd name="connsiteX3" fmla="*/ 2713 w 12192313"/>
              <a:gd name="connsiteY3" fmla="*/ 6858000 h 6858000"/>
              <a:gd name="connsiteX4" fmla="*/ 0 w 12192313"/>
              <a:gd name="connsiteY4" fmla="*/ 542671 h 6858000"/>
              <a:gd name="connsiteX5" fmla="*/ 2713 w 12192313"/>
              <a:gd name="connsiteY5" fmla="*/ 0 h 6858000"/>
              <a:gd name="connsiteX0" fmla="*/ 2713 w 3098650"/>
              <a:gd name="connsiteY0" fmla="*/ 0 h 6858000"/>
              <a:gd name="connsiteX1" fmla="*/ 3098650 w 3098650"/>
              <a:gd name="connsiteY1" fmla="*/ 6856643 h 6858000"/>
              <a:gd name="connsiteX2" fmla="*/ 2713 w 3098650"/>
              <a:gd name="connsiteY2" fmla="*/ 6858000 h 6858000"/>
              <a:gd name="connsiteX3" fmla="*/ 0 w 3098650"/>
              <a:gd name="connsiteY3" fmla="*/ 542671 h 6858000"/>
              <a:gd name="connsiteX4" fmla="*/ 2713 w 3098650"/>
              <a:gd name="connsiteY4" fmla="*/ 0 h 6858000"/>
              <a:gd name="connsiteX0" fmla="*/ 0 w 3098650"/>
              <a:gd name="connsiteY0" fmla="*/ 1 h 6315330"/>
              <a:gd name="connsiteX1" fmla="*/ 3098650 w 3098650"/>
              <a:gd name="connsiteY1" fmla="*/ 6313973 h 6315330"/>
              <a:gd name="connsiteX2" fmla="*/ 2713 w 3098650"/>
              <a:gd name="connsiteY2" fmla="*/ 6315330 h 6315330"/>
              <a:gd name="connsiteX3" fmla="*/ 0 w 3098650"/>
              <a:gd name="connsiteY3" fmla="*/ 1 h 6315330"/>
              <a:gd name="connsiteX0" fmla="*/ 0 w 3098650"/>
              <a:gd name="connsiteY0" fmla="*/ 0 h 6315329"/>
              <a:gd name="connsiteX1" fmla="*/ 3098650 w 3098650"/>
              <a:gd name="connsiteY1" fmla="*/ 6313972 h 6315329"/>
              <a:gd name="connsiteX2" fmla="*/ 2713 w 3098650"/>
              <a:gd name="connsiteY2" fmla="*/ 6315329 h 6315329"/>
              <a:gd name="connsiteX3" fmla="*/ 0 w 3098650"/>
              <a:gd name="connsiteY3" fmla="*/ 0 h 631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650" h="6315329">
                <a:moveTo>
                  <a:pt x="0" y="0"/>
                </a:moveTo>
                <a:lnTo>
                  <a:pt x="3098650" y="6313972"/>
                </a:lnTo>
                <a:lnTo>
                  <a:pt x="2713" y="6315329"/>
                </a:lnTo>
                <a:cubicBezTo>
                  <a:pt x="1809" y="4210219"/>
                  <a:pt x="904" y="2105110"/>
                  <a:pt x="0" y="0"/>
                </a:cubicBezTo>
                <a:close/>
              </a:path>
            </a:pathLst>
          </a:custGeom>
          <a:solidFill>
            <a:srgbClr val="005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ymbolgrafik"/>
          <p:cNvSpPr>
            <a:spLocks noGrp="1"/>
          </p:cNvSpPr>
          <p:nvPr>
            <p:ph type="body" sz="quarter" idx="11" hasCustomPrompt="1"/>
          </p:nvPr>
        </p:nvSpPr>
        <p:spPr>
          <a:xfrm>
            <a:off x="5141863" y="2053306"/>
            <a:ext cx="5572800" cy="390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ThirdColor"/>
          <p:cNvSpPr/>
          <p:nvPr userDrawn="1"/>
        </p:nvSpPr>
        <p:spPr>
          <a:xfrm>
            <a:off x="538163" y="0"/>
            <a:ext cx="7850463" cy="2593340"/>
          </a:xfrm>
          <a:custGeom>
            <a:avLst/>
            <a:gdLst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7850463 w 7850463"/>
              <a:gd name="connsiteY2" fmla="*/ 2594113 h 2594113"/>
              <a:gd name="connsiteX3" fmla="*/ 2586037 w 7850463"/>
              <a:gd name="connsiteY3" fmla="*/ 2593340 h 2594113"/>
              <a:gd name="connsiteX4" fmla="*/ 0 w 7850463"/>
              <a:gd name="connsiteY4" fmla="*/ 2594113 h 2594113"/>
              <a:gd name="connsiteX5" fmla="*/ 0 w 7850463"/>
              <a:gd name="connsiteY5" fmla="*/ 0 h 2594113"/>
              <a:gd name="connsiteX0" fmla="*/ 0 w 7850463"/>
              <a:gd name="connsiteY0" fmla="*/ 0 h 2594113"/>
              <a:gd name="connsiteX1" fmla="*/ 7850463 w 7850463"/>
              <a:gd name="connsiteY1" fmla="*/ 0 h 2594113"/>
              <a:gd name="connsiteX2" fmla="*/ 2586037 w 7850463"/>
              <a:gd name="connsiteY2" fmla="*/ 2593340 h 2594113"/>
              <a:gd name="connsiteX3" fmla="*/ 0 w 7850463"/>
              <a:gd name="connsiteY3" fmla="*/ 2594113 h 2594113"/>
              <a:gd name="connsiteX4" fmla="*/ 0 w 7850463"/>
              <a:gd name="connsiteY4" fmla="*/ 0 h 2594113"/>
              <a:gd name="connsiteX0" fmla="*/ 0 w 7850463"/>
              <a:gd name="connsiteY0" fmla="*/ 0 h 2593340"/>
              <a:gd name="connsiteX1" fmla="*/ 7850463 w 7850463"/>
              <a:gd name="connsiteY1" fmla="*/ 0 h 2593340"/>
              <a:gd name="connsiteX2" fmla="*/ 2586037 w 7850463"/>
              <a:gd name="connsiteY2" fmla="*/ 2593340 h 2593340"/>
              <a:gd name="connsiteX3" fmla="*/ 0 w 7850463"/>
              <a:gd name="connsiteY3" fmla="*/ 0 h 259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0463" h="2593340">
                <a:moveTo>
                  <a:pt x="0" y="0"/>
                </a:moveTo>
                <a:lnTo>
                  <a:pt x="7850463" y="0"/>
                </a:lnTo>
                <a:lnTo>
                  <a:pt x="2586037" y="2593340"/>
                </a:lnTo>
                <a:lnTo>
                  <a:pt x="0" y="0"/>
                </a:lnTo>
                <a:close/>
              </a:path>
            </a:pathLst>
          </a:custGeom>
          <a:solidFill>
            <a:srgbClr val="00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0" name="FourthColor"/>
          <p:cNvSpPr/>
          <p:nvPr userDrawn="1"/>
        </p:nvSpPr>
        <p:spPr>
          <a:xfrm>
            <a:off x="9381995" y="5523979"/>
            <a:ext cx="2807605" cy="1334022"/>
          </a:xfrm>
          <a:custGeom>
            <a:avLst/>
            <a:gdLst>
              <a:gd name="connsiteX0" fmla="*/ 0 w 2807605"/>
              <a:gd name="connsiteY0" fmla="*/ 0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  <a:gd name="connsiteX4" fmla="*/ 0 w 2807605"/>
              <a:gd name="connsiteY4" fmla="*/ 0 h 1334022"/>
              <a:gd name="connsiteX0" fmla="*/ 0 w 2807605"/>
              <a:gd name="connsiteY0" fmla="*/ 1334022 h 1334022"/>
              <a:gd name="connsiteX1" fmla="*/ 2807605 w 2807605"/>
              <a:gd name="connsiteY1" fmla="*/ 0 h 1334022"/>
              <a:gd name="connsiteX2" fmla="*/ 2807605 w 2807605"/>
              <a:gd name="connsiteY2" fmla="*/ 1334022 h 1334022"/>
              <a:gd name="connsiteX3" fmla="*/ 0 w 2807605"/>
              <a:gd name="connsiteY3" fmla="*/ 1334022 h 133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7605" h="1334022">
                <a:moveTo>
                  <a:pt x="0" y="1334022"/>
                </a:moveTo>
                <a:lnTo>
                  <a:pt x="2807605" y="0"/>
                </a:lnTo>
                <a:lnTo>
                  <a:pt x="2807605" y="1334022"/>
                </a:lnTo>
                <a:lnTo>
                  <a:pt x="0" y="1334022"/>
                </a:lnTo>
                <a:close/>
              </a:path>
            </a:pathLst>
          </a:custGeom>
          <a:solidFill>
            <a:srgbClr val="F69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1876431" y="2943992"/>
            <a:ext cx="6512195" cy="2105437"/>
          </a:xfrm>
        </p:spPr>
        <p:txBody>
          <a:bodyPr anchor="t" anchorCtr="0"/>
          <a:lstStyle>
            <a:lvl1pPr>
              <a:defRPr sz="2600"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0" y="288824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8" name="PrimaryColor"/>
          <p:cNvSpPr/>
          <p:nvPr userDrawn="1"/>
        </p:nvSpPr>
        <p:spPr>
          <a:xfrm>
            <a:off x="10899058" y="-1"/>
            <a:ext cx="1292942" cy="3933173"/>
          </a:xfrm>
          <a:custGeom>
            <a:avLst/>
            <a:gdLst>
              <a:gd name="connsiteX0" fmla="*/ 0 w 1290484"/>
              <a:gd name="connsiteY0" fmla="*/ 0 h 3933173"/>
              <a:gd name="connsiteX1" fmla="*/ 1290484 w 1290484"/>
              <a:gd name="connsiteY1" fmla="*/ 0 h 3933173"/>
              <a:gd name="connsiteX2" fmla="*/ 1290484 w 1290484"/>
              <a:gd name="connsiteY2" fmla="*/ 3933173 h 3933173"/>
              <a:gd name="connsiteX3" fmla="*/ 0 w 1290484"/>
              <a:gd name="connsiteY3" fmla="*/ 3933173 h 3933173"/>
              <a:gd name="connsiteX4" fmla="*/ 0 w 1290484"/>
              <a:gd name="connsiteY4" fmla="*/ 0 h 3933173"/>
              <a:gd name="connsiteX0" fmla="*/ 2458 w 1292942"/>
              <a:gd name="connsiteY0" fmla="*/ 0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5" fmla="*/ 2458 w 1292942"/>
              <a:gd name="connsiteY5" fmla="*/ 0 h 3933173"/>
              <a:gd name="connsiteX0" fmla="*/ 0 w 1292942"/>
              <a:gd name="connsiteY0" fmla="*/ 1264316 h 4056946"/>
              <a:gd name="connsiteX1" fmla="*/ 1292942 w 1292942"/>
              <a:gd name="connsiteY1" fmla="*/ 123773 h 4056946"/>
              <a:gd name="connsiteX2" fmla="*/ 1292942 w 1292942"/>
              <a:gd name="connsiteY2" fmla="*/ 4056946 h 4056946"/>
              <a:gd name="connsiteX3" fmla="*/ 2458 w 1292942"/>
              <a:gd name="connsiteY3" fmla="*/ 4056946 h 4056946"/>
              <a:gd name="connsiteX4" fmla="*/ 0 w 1292942"/>
              <a:gd name="connsiteY4" fmla="*/ 1264316 h 4056946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2458 w 1292942"/>
              <a:gd name="connsiteY3" fmla="*/ 3933173 h 3933173"/>
              <a:gd name="connsiteX4" fmla="*/ 0 w 1292942"/>
              <a:gd name="connsiteY4" fmla="*/ 1140543 h 3933173"/>
              <a:gd name="connsiteX0" fmla="*/ 0 w 1292942"/>
              <a:gd name="connsiteY0" fmla="*/ 1140543 h 3933173"/>
              <a:gd name="connsiteX1" fmla="*/ 1292942 w 1292942"/>
              <a:gd name="connsiteY1" fmla="*/ 0 h 3933173"/>
              <a:gd name="connsiteX2" fmla="*/ 1292942 w 1292942"/>
              <a:gd name="connsiteY2" fmla="*/ 3933173 h 3933173"/>
              <a:gd name="connsiteX3" fmla="*/ 0 w 1292942"/>
              <a:gd name="connsiteY3" fmla="*/ 1140543 h 39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2942" h="3933173">
                <a:moveTo>
                  <a:pt x="0" y="1140543"/>
                </a:moveTo>
                <a:lnTo>
                  <a:pt x="1292942" y="0"/>
                </a:lnTo>
                <a:lnTo>
                  <a:pt x="1292942" y="3933173"/>
                </a:lnTo>
                <a:lnTo>
                  <a:pt x="0" y="1140543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FourthColor"/>
          <p:cNvSpPr/>
          <p:nvPr userDrawn="1"/>
        </p:nvSpPr>
        <p:spPr>
          <a:xfrm>
            <a:off x="538163" y="2053193"/>
            <a:ext cx="7236777" cy="4804807"/>
          </a:xfrm>
          <a:custGeom>
            <a:avLst/>
            <a:gdLst>
              <a:gd name="connsiteX0" fmla="*/ 0 w 7236777"/>
              <a:gd name="connsiteY0" fmla="*/ 0 h 4804807"/>
              <a:gd name="connsiteX1" fmla="*/ 7236777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  <a:gd name="connsiteX4" fmla="*/ 0 w 7236777"/>
              <a:gd name="connsiteY4" fmla="*/ 0 h 4804807"/>
              <a:gd name="connsiteX0" fmla="*/ 0 w 7236777"/>
              <a:gd name="connsiteY0" fmla="*/ 0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5" fmla="*/ 0 w 7236777"/>
              <a:gd name="connsiteY5" fmla="*/ 0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0 h 4804807"/>
              <a:gd name="connsiteX3" fmla="*/ 7236777 w 7236777"/>
              <a:gd name="connsiteY3" fmla="*/ 4804807 h 4804807"/>
              <a:gd name="connsiteX4" fmla="*/ 0 w 7236777"/>
              <a:gd name="connsiteY4" fmla="*/ 4804807 h 4804807"/>
              <a:gd name="connsiteX0" fmla="*/ 0 w 7236777"/>
              <a:gd name="connsiteY0" fmla="*/ 4804807 h 4804807"/>
              <a:gd name="connsiteX1" fmla="*/ 4911773 w 7236777"/>
              <a:gd name="connsiteY1" fmla="*/ 0 h 4804807"/>
              <a:gd name="connsiteX2" fmla="*/ 7236777 w 7236777"/>
              <a:gd name="connsiteY2" fmla="*/ 4804807 h 4804807"/>
              <a:gd name="connsiteX3" fmla="*/ 0 w 7236777"/>
              <a:gd name="connsiteY3" fmla="*/ 4804807 h 480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6777" h="4804807">
                <a:moveTo>
                  <a:pt x="0" y="4804807"/>
                </a:moveTo>
                <a:lnTo>
                  <a:pt x="4911773" y="0"/>
                </a:lnTo>
                <a:lnTo>
                  <a:pt x="7236777" y="4804807"/>
                </a:lnTo>
                <a:lnTo>
                  <a:pt x="0" y="4804807"/>
                </a:lnTo>
                <a:close/>
              </a:path>
            </a:pathLst>
          </a:custGeom>
          <a:solidFill>
            <a:srgbClr val="F69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3103066" y="2631758"/>
            <a:ext cx="5996330" cy="2105437"/>
          </a:xfrm>
        </p:spPr>
        <p:txBody>
          <a:bodyPr anchor="t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22" y="2068859"/>
            <a:ext cx="456618" cy="3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ondaryColor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rimaryColor"/>
          <p:cNvSpPr/>
          <p:nvPr userDrawn="1"/>
        </p:nvSpPr>
        <p:spPr>
          <a:xfrm>
            <a:off x="0" y="1038224"/>
            <a:ext cx="12189600" cy="5819776"/>
          </a:xfrm>
          <a:custGeom>
            <a:avLst/>
            <a:gdLst>
              <a:gd name="connsiteX0" fmla="*/ 0 w 12189600"/>
              <a:gd name="connsiteY0" fmla="*/ 0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  <a:gd name="connsiteX4" fmla="*/ 0 w 12189600"/>
              <a:gd name="connsiteY4" fmla="*/ 0 h 5819776"/>
              <a:gd name="connsiteX0" fmla="*/ 0 w 12189600"/>
              <a:gd name="connsiteY0" fmla="*/ 5819776 h 5819776"/>
              <a:gd name="connsiteX1" fmla="*/ 12189600 w 12189600"/>
              <a:gd name="connsiteY1" fmla="*/ 0 h 5819776"/>
              <a:gd name="connsiteX2" fmla="*/ 12189600 w 12189600"/>
              <a:gd name="connsiteY2" fmla="*/ 5819776 h 5819776"/>
              <a:gd name="connsiteX3" fmla="*/ 0 w 12189600"/>
              <a:gd name="connsiteY3" fmla="*/ 5819776 h 581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9600" h="5819776">
                <a:moveTo>
                  <a:pt x="0" y="5819776"/>
                </a:moveTo>
                <a:lnTo>
                  <a:pt x="12189600" y="0"/>
                </a:lnTo>
                <a:lnTo>
                  <a:pt x="12189600" y="5819776"/>
                </a:lnTo>
                <a:lnTo>
                  <a:pt x="0" y="5819776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hirdColor"/>
          <p:cNvSpPr/>
          <p:nvPr userDrawn="1"/>
        </p:nvSpPr>
        <p:spPr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6858000 w 6858000"/>
              <a:gd name="connsiteY1" fmla="*/ 6858000 h 6858000"/>
              <a:gd name="connsiteX2" fmla="*/ 0 w 6858000"/>
              <a:gd name="connsiteY2" fmla="*/ 6858000 h 6858000"/>
              <a:gd name="connsiteX3" fmla="*/ 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B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ide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-2765695" y="2289175"/>
            <a:ext cx="263773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Symbolgrafikken kan skaleres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flyttes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ønsket position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symbolgrafikken,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SHIFT-tasten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 og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træk i et af de fire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runde hjørnehåndtag.</a:t>
            </a:r>
          </a:p>
          <a:p>
            <a:pPr algn="r">
              <a:spcAft>
                <a:spcPts val="300"/>
              </a:spcAft>
              <a:defRPr/>
            </a:pPr>
            <a:r>
              <a:rPr lang="da-DK" altLang="da-DK" sz="10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Placér symbolgrafikken </a:t>
            </a:r>
            <a:b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du ønsker </a:t>
            </a:r>
            <a:endParaRPr lang="da-DK" altLang="da-DK" sz="10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  <a:ln>
            <a:noFill/>
          </a:ln>
        </p:spPr>
        <p:txBody>
          <a:bodyPr t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tino Linotype" panose="02040502050505030304" pitchFamily="18" charset="0"/>
              <a:buChar char="​"/>
              <a:tabLst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8" name="Symbolgrafik"/>
          <p:cNvSpPr>
            <a:spLocks noGrp="1"/>
          </p:cNvSpPr>
          <p:nvPr>
            <p:ph type="body" sz="quarter" idx="13" hasCustomPrompt="1"/>
          </p:nvPr>
        </p:nvSpPr>
        <p:spPr>
          <a:xfrm>
            <a:off x="5623200" y="3448800"/>
            <a:ext cx="6799000" cy="47610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4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sside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SD_ART_Logo"/>
          <p:cNvSpPr/>
          <p:nvPr userDrawn="1"/>
        </p:nvSpPr>
        <p:spPr>
          <a:xfrm>
            <a:off x="10256400" y="60948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2" name="SD_ART_Logo_bmkAr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6096133"/>
            <a:ext cx="1530000" cy="362267"/>
          </a:xfrm>
          <a:prstGeom prst="rect">
            <a:avLst/>
          </a:prstGeom>
        </p:spPr>
      </p:pic>
      <p:sp>
        <p:nvSpPr>
          <p:cNvPr id="6" name="SD_ART_Logo2"/>
          <p:cNvSpPr/>
          <p:nvPr userDrawn="1"/>
        </p:nvSpPr>
        <p:spPr>
          <a:xfrm>
            <a:off x="10753344" y="5544246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SD_ART_Logo3"/>
          <p:cNvSpPr/>
          <p:nvPr userDrawn="1"/>
        </p:nvSpPr>
        <p:spPr>
          <a:xfrm>
            <a:off x="9757507" y="5860819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9" name="PrimaryColor"/>
          <p:cNvSpPr txBox="1">
            <a:spLocks/>
          </p:cNvSpPr>
          <p:nvPr userDrawn="1"/>
        </p:nvSpPr>
        <p:spPr>
          <a:xfrm>
            <a:off x="-2666" y="-1"/>
            <a:ext cx="12192266" cy="6870891"/>
          </a:xfrm>
          <a:custGeom>
            <a:avLst/>
            <a:gdLst>
              <a:gd name="connsiteX0" fmla="*/ 0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6858000 h 6858000"/>
              <a:gd name="connsiteX3" fmla="*/ 0 w 12189600"/>
              <a:gd name="connsiteY3" fmla="*/ 6858000 h 6858000"/>
              <a:gd name="connsiteX4" fmla="*/ 0 w 12189600"/>
              <a:gd name="connsiteY4" fmla="*/ 0 h 6858000"/>
              <a:gd name="connsiteX0" fmla="*/ 2620 w 12192220"/>
              <a:gd name="connsiteY0" fmla="*/ 0 h 6858000"/>
              <a:gd name="connsiteX1" fmla="*/ 12192220 w 12192220"/>
              <a:gd name="connsiteY1" fmla="*/ 0 h 6858000"/>
              <a:gd name="connsiteX2" fmla="*/ 12192220 w 12192220"/>
              <a:gd name="connsiteY2" fmla="*/ 6858000 h 6858000"/>
              <a:gd name="connsiteX3" fmla="*/ 2620 w 12192220"/>
              <a:gd name="connsiteY3" fmla="*/ 6858000 h 6858000"/>
              <a:gd name="connsiteX4" fmla="*/ 0 w 12192220"/>
              <a:gd name="connsiteY4" fmla="*/ 2229669 h 6858000"/>
              <a:gd name="connsiteX5" fmla="*/ 2620 w 12192220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853 w 12189853"/>
              <a:gd name="connsiteY2" fmla="*/ 6858000 h 6858000"/>
              <a:gd name="connsiteX3" fmla="*/ 253 w 12189853"/>
              <a:gd name="connsiteY3" fmla="*/ 6858000 h 6858000"/>
              <a:gd name="connsiteX4" fmla="*/ 253 w 12189853"/>
              <a:gd name="connsiteY4" fmla="*/ 2234909 h 6858000"/>
              <a:gd name="connsiteX5" fmla="*/ 253 w 12189853"/>
              <a:gd name="connsiteY5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12189853 w 12189853"/>
              <a:gd name="connsiteY3" fmla="*/ 6858000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95005"/>
              <a:gd name="connsiteY0" fmla="*/ 0 h 6860620"/>
              <a:gd name="connsiteX1" fmla="*/ 12189853 w 12195005"/>
              <a:gd name="connsiteY1" fmla="*/ 0 h 6860620"/>
              <a:gd name="connsiteX2" fmla="*/ 12189795 w 12195005"/>
              <a:gd name="connsiteY2" fmla="*/ 4441723 h 6860620"/>
              <a:gd name="connsiteX3" fmla="*/ 11495537 w 12195005"/>
              <a:gd name="connsiteY3" fmla="*/ 6860620 h 6860620"/>
              <a:gd name="connsiteX4" fmla="*/ 253 w 12195005"/>
              <a:gd name="connsiteY4" fmla="*/ 6858000 h 6860620"/>
              <a:gd name="connsiteX5" fmla="*/ 253 w 12195005"/>
              <a:gd name="connsiteY5" fmla="*/ 2234909 h 6860620"/>
              <a:gd name="connsiteX6" fmla="*/ 253 w 12195005"/>
              <a:gd name="connsiteY6" fmla="*/ 0 h 6860620"/>
              <a:gd name="connsiteX0" fmla="*/ 253 w 12189853"/>
              <a:gd name="connsiteY0" fmla="*/ 0 h 6860620"/>
              <a:gd name="connsiteX1" fmla="*/ 12189853 w 12189853"/>
              <a:gd name="connsiteY1" fmla="*/ 0 h 6860620"/>
              <a:gd name="connsiteX2" fmla="*/ 12189795 w 12189853"/>
              <a:gd name="connsiteY2" fmla="*/ 4441723 h 6860620"/>
              <a:gd name="connsiteX3" fmla="*/ 11495537 w 12189853"/>
              <a:gd name="connsiteY3" fmla="*/ 6860620 h 6860620"/>
              <a:gd name="connsiteX4" fmla="*/ 253 w 12189853"/>
              <a:gd name="connsiteY4" fmla="*/ 6858000 h 6860620"/>
              <a:gd name="connsiteX5" fmla="*/ 253 w 12189853"/>
              <a:gd name="connsiteY5" fmla="*/ 2234909 h 6860620"/>
              <a:gd name="connsiteX6" fmla="*/ 253 w 12189853"/>
              <a:gd name="connsiteY6" fmla="*/ 0 h 6860620"/>
              <a:gd name="connsiteX0" fmla="*/ 253 w 12189853"/>
              <a:gd name="connsiteY0" fmla="*/ 0 h 6863240"/>
              <a:gd name="connsiteX1" fmla="*/ 12189853 w 12189853"/>
              <a:gd name="connsiteY1" fmla="*/ 0 h 6863240"/>
              <a:gd name="connsiteX2" fmla="*/ 12189795 w 12189853"/>
              <a:gd name="connsiteY2" fmla="*/ 4441723 h 6863240"/>
              <a:gd name="connsiteX3" fmla="*/ 8773297 w 12189853"/>
              <a:gd name="connsiteY3" fmla="*/ 6863240 h 6863240"/>
              <a:gd name="connsiteX4" fmla="*/ 253 w 12189853"/>
              <a:gd name="connsiteY4" fmla="*/ 6858000 h 6863240"/>
              <a:gd name="connsiteX5" fmla="*/ 253 w 12189853"/>
              <a:gd name="connsiteY5" fmla="*/ 2234909 h 6863240"/>
              <a:gd name="connsiteX6" fmla="*/ 253 w 12189853"/>
              <a:gd name="connsiteY6" fmla="*/ 0 h 686324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43607 w 12189853"/>
              <a:gd name="connsiteY3" fmla="*/ 6328748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35747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858000"/>
              <a:gd name="connsiteX1" fmla="*/ 12189853 w 12189853"/>
              <a:gd name="connsiteY1" fmla="*/ 0 h 6858000"/>
              <a:gd name="connsiteX2" fmla="*/ 12189795 w 12189853"/>
              <a:gd name="connsiteY2" fmla="*/ 4441723 h 6858000"/>
              <a:gd name="connsiteX3" fmla="*/ 8351468 w 12189853"/>
              <a:gd name="connsiteY3" fmla="*/ 6331369 h 6858000"/>
              <a:gd name="connsiteX4" fmla="*/ 253 w 12189853"/>
              <a:gd name="connsiteY4" fmla="*/ 6858000 h 6858000"/>
              <a:gd name="connsiteX5" fmla="*/ 253 w 12189853"/>
              <a:gd name="connsiteY5" fmla="*/ 2234909 h 6858000"/>
              <a:gd name="connsiteX6" fmla="*/ 253 w 12189853"/>
              <a:gd name="connsiteY6" fmla="*/ 0 h 6858000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5146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31369"/>
              <a:gd name="connsiteX1" fmla="*/ 12189853 w 12189853"/>
              <a:gd name="connsiteY1" fmla="*/ 0 h 6331369"/>
              <a:gd name="connsiteX2" fmla="*/ 12189795 w 12189853"/>
              <a:gd name="connsiteY2" fmla="*/ 4441723 h 6331369"/>
              <a:gd name="connsiteX3" fmla="*/ 8348848 w 12189853"/>
              <a:gd name="connsiteY3" fmla="*/ 6331369 h 6331369"/>
              <a:gd name="connsiteX4" fmla="*/ 253 w 12189853"/>
              <a:gd name="connsiteY4" fmla="*/ 2234909 h 6331369"/>
              <a:gd name="connsiteX5" fmla="*/ 253 w 12189853"/>
              <a:gd name="connsiteY5" fmla="*/ 0 h 6331369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6228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28748"/>
              <a:gd name="connsiteX1" fmla="*/ 12189853 w 12189853"/>
              <a:gd name="connsiteY1" fmla="*/ 0 h 6328748"/>
              <a:gd name="connsiteX2" fmla="*/ 12189795 w 12189853"/>
              <a:gd name="connsiteY2" fmla="*/ 4441723 h 6328748"/>
              <a:gd name="connsiteX3" fmla="*/ 8343847 w 12189853"/>
              <a:gd name="connsiteY3" fmla="*/ 6328748 h 6328748"/>
              <a:gd name="connsiteX4" fmla="*/ 253 w 12189853"/>
              <a:gd name="connsiteY4" fmla="*/ 2234909 h 6328748"/>
              <a:gd name="connsiteX5" fmla="*/ 253 w 12189853"/>
              <a:gd name="connsiteY5" fmla="*/ 0 h 6328748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39085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333510"/>
              <a:gd name="connsiteX1" fmla="*/ 12189853 w 12189853"/>
              <a:gd name="connsiteY1" fmla="*/ 0 h 6333510"/>
              <a:gd name="connsiteX2" fmla="*/ 12189795 w 12189853"/>
              <a:gd name="connsiteY2" fmla="*/ 4441723 h 6333510"/>
              <a:gd name="connsiteX3" fmla="*/ 8343848 w 12189853"/>
              <a:gd name="connsiteY3" fmla="*/ 6333510 h 6333510"/>
              <a:gd name="connsiteX4" fmla="*/ 253 w 12189853"/>
              <a:gd name="connsiteY4" fmla="*/ 2234909 h 6333510"/>
              <a:gd name="connsiteX5" fmla="*/ 253 w 12189853"/>
              <a:gd name="connsiteY5" fmla="*/ 0 h 6333510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2234909 h 6868768"/>
              <a:gd name="connsiteX5" fmla="*/ 253 w 12189853"/>
              <a:gd name="connsiteY5" fmla="*/ 0 h 6868768"/>
              <a:gd name="connsiteX0" fmla="*/ 253 w 12189853"/>
              <a:gd name="connsiteY0" fmla="*/ 0 h 7208554"/>
              <a:gd name="connsiteX1" fmla="*/ 12189853 w 12189853"/>
              <a:gd name="connsiteY1" fmla="*/ 0 h 7208554"/>
              <a:gd name="connsiteX2" fmla="*/ 12189795 w 12189853"/>
              <a:gd name="connsiteY2" fmla="*/ 4441723 h 7208554"/>
              <a:gd name="connsiteX3" fmla="*/ 7273331 w 12189853"/>
              <a:gd name="connsiteY3" fmla="*/ 6868768 h 7208554"/>
              <a:gd name="connsiteX4" fmla="*/ 253 w 12189853"/>
              <a:gd name="connsiteY4" fmla="*/ 6806909 h 7208554"/>
              <a:gd name="connsiteX5" fmla="*/ 253 w 12189853"/>
              <a:gd name="connsiteY5" fmla="*/ 0 h 7208554"/>
              <a:gd name="connsiteX0" fmla="*/ 253 w 12189853"/>
              <a:gd name="connsiteY0" fmla="*/ 0 h 6868768"/>
              <a:gd name="connsiteX1" fmla="*/ 12189853 w 12189853"/>
              <a:gd name="connsiteY1" fmla="*/ 0 h 6868768"/>
              <a:gd name="connsiteX2" fmla="*/ 12189795 w 12189853"/>
              <a:gd name="connsiteY2" fmla="*/ 4441723 h 6868768"/>
              <a:gd name="connsiteX3" fmla="*/ 7273331 w 12189853"/>
              <a:gd name="connsiteY3" fmla="*/ 6868768 h 6868768"/>
              <a:gd name="connsiteX4" fmla="*/ 253 w 12189853"/>
              <a:gd name="connsiteY4" fmla="*/ 6806909 h 6868768"/>
              <a:gd name="connsiteX5" fmla="*/ 253 w 12189853"/>
              <a:gd name="connsiteY5" fmla="*/ 0 h 6868768"/>
              <a:gd name="connsiteX0" fmla="*/ 115 w 12189715"/>
              <a:gd name="connsiteY0" fmla="*/ 0 h 6868768"/>
              <a:gd name="connsiteX1" fmla="*/ 12189715 w 12189715"/>
              <a:gd name="connsiteY1" fmla="*/ 0 h 6868768"/>
              <a:gd name="connsiteX2" fmla="*/ 12189657 w 12189715"/>
              <a:gd name="connsiteY2" fmla="*/ 4441723 h 6868768"/>
              <a:gd name="connsiteX3" fmla="*/ 7273193 w 12189715"/>
              <a:gd name="connsiteY3" fmla="*/ 6868768 h 6868768"/>
              <a:gd name="connsiteX4" fmla="*/ 2781 w 12189715"/>
              <a:gd name="connsiteY4" fmla="*/ 6860227 h 6868768"/>
              <a:gd name="connsiteX5" fmla="*/ 115 w 12189715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73330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0227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2893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52 w 12189852"/>
              <a:gd name="connsiteY0" fmla="*/ 0 h 6868768"/>
              <a:gd name="connsiteX1" fmla="*/ 12189852 w 12189852"/>
              <a:gd name="connsiteY1" fmla="*/ 0 h 6868768"/>
              <a:gd name="connsiteX2" fmla="*/ 12189794 w 12189852"/>
              <a:gd name="connsiteY2" fmla="*/ 4441723 h 6868768"/>
              <a:gd name="connsiteX3" fmla="*/ 7262666 w 12189852"/>
              <a:gd name="connsiteY3" fmla="*/ 6868768 h 6868768"/>
              <a:gd name="connsiteX4" fmla="*/ 252 w 12189852"/>
              <a:gd name="connsiteY4" fmla="*/ 6868225 h 6868768"/>
              <a:gd name="connsiteX5" fmla="*/ 252 w 12189852"/>
              <a:gd name="connsiteY5" fmla="*/ 0 h 6868768"/>
              <a:gd name="connsiteX0" fmla="*/ 2666 w 12192266"/>
              <a:gd name="connsiteY0" fmla="*/ 0 h 6870891"/>
              <a:gd name="connsiteX1" fmla="*/ 12192266 w 12192266"/>
              <a:gd name="connsiteY1" fmla="*/ 0 h 6870891"/>
              <a:gd name="connsiteX2" fmla="*/ 12192208 w 12192266"/>
              <a:gd name="connsiteY2" fmla="*/ 4441723 h 6870891"/>
              <a:gd name="connsiteX3" fmla="*/ 7265080 w 12192266"/>
              <a:gd name="connsiteY3" fmla="*/ 6868768 h 6870891"/>
              <a:gd name="connsiteX4" fmla="*/ 0 w 12192266"/>
              <a:gd name="connsiteY4" fmla="*/ 6870891 h 6870891"/>
              <a:gd name="connsiteX5" fmla="*/ 2666 w 12192266"/>
              <a:gd name="connsiteY5" fmla="*/ 0 h 687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266" h="6870891">
                <a:moveTo>
                  <a:pt x="2666" y="0"/>
                </a:moveTo>
                <a:lnTo>
                  <a:pt x="12192266" y="0"/>
                </a:lnTo>
                <a:cubicBezTo>
                  <a:pt x="12192247" y="1480574"/>
                  <a:pt x="12192227" y="2961149"/>
                  <a:pt x="12192208" y="4441723"/>
                </a:cubicBezTo>
                <a:lnTo>
                  <a:pt x="7265080" y="6868768"/>
                </a:lnTo>
                <a:lnTo>
                  <a:pt x="0" y="6870891"/>
                </a:lnTo>
                <a:cubicBezTo>
                  <a:pt x="873" y="6127668"/>
                  <a:pt x="1793" y="743223"/>
                  <a:pt x="2666" y="0"/>
                </a:cubicBezTo>
                <a:close/>
              </a:path>
            </a:pathLst>
          </a:custGeom>
          <a:solidFill>
            <a:srgbClr val="005A9B"/>
          </a:solidFill>
        </p:spPr>
        <p:txBody>
          <a:bodyPr tIns="360000"/>
          <a:lstStyle>
            <a:lvl1pPr marL="0" indent="0" algn="ctr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18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noProof="1"/>
          </a:p>
        </p:txBody>
      </p:sp>
    </p:spTree>
    <p:extLst>
      <p:ext uri="{BB962C8B-B14F-4D97-AF65-F5344CB8AC3E}">
        <p14:creationId xmlns:p14="http://schemas.microsoft.com/office/powerpoint/2010/main" val="12762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 userDrawn="1"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 userDrawn="1"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 userDrawn="1"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ondaryColor"/>
          <p:cNvSpPr/>
          <p:nvPr userDrawn="1"/>
        </p:nvSpPr>
        <p:spPr>
          <a:xfrm>
            <a:off x="7258050" y="4451477"/>
            <a:ext cx="4935600" cy="2406523"/>
          </a:xfrm>
          <a:prstGeom prst="triangle">
            <a:avLst>
              <a:gd name="adj" fmla="val 100000"/>
            </a:avLst>
          </a:prstGeom>
          <a:solidFill>
            <a:srgbClr val="A4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0000" y="1422400"/>
            <a:ext cx="111096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14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3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7960" y="1422401"/>
            <a:ext cx="5221114" cy="489267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999" y="1422400"/>
            <a:ext cx="11109075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427961" y="1422400"/>
            <a:ext cx="5221114" cy="4892675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0000" y="1422400"/>
            <a:ext cx="5220000" cy="4892675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35499" y="4815191"/>
            <a:ext cx="2358027" cy="2042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53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553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5534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216000" bIns="216000" anchor="b" anchorCtr="0">
            <a:normAutofit/>
          </a:bodyPr>
          <a:lstStyle>
            <a:lvl1pPr algn="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>
          <a:xfrm>
            <a:off x="9778663" y="6948673"/>
            <a:ext cx="1872000" cy="241200"/>
          </a:xfrm>
        </p:spPr>
        <p:txBody>
          <a:bodyPr/>
          <a:lstStyle>
            <a:lvl1pPr>
              <a:defRPr sz="100"/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00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2358000" cy="2008253"/>
          </a:xfrm>
          <a:custGeom>
            <a:avLst/>
            <a:gdLst>
              <a:gd name="connsiteX0" fmla="*/ 0 w 2341265"/>
              <a:gd name="connsiteY0" fmla="*/ 0 h 2042809"/>
              <a:gd name="connsiteX1" fmla="*/ 2341265 w 2341265"/>
              <a:gd name="connsiteY1" fmla="*/ 0 h 2042809"/>
              <a:gd name="connsiteX2" fmla="*/ 2341265 w 2341265"/>
              <a:gd name="connsiteY2" fmla="*/ 2042809 h 2042809"/>
              <a:gd name="connsiteX3" fmla="*/ 0 w 2341265"/>
              <a:gd name="connsiteY3" fmla="*/ 2042809 h 2042809"/>
              <a:gd name="connsiteX4" fmla="*/ 0 w 2341265"/>
              <a:gd name="connsiteY4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2341265 w 2341820"/>
              <a:gd name="connsiteY3" fmla="*/ 2042809 h 2042809"/>
              <a:gd name="connsiteX4" fmla="*/ 0 w 2341820"/>
              <a:gd name="connsiteY4" fmla="*/ 2042809 h 2042809"/>
              <a:gd name="connsiteX5" fmla="*/ 0 w 2341820"/>
              <a:gd name="connsiteY5" fmla="*/ 0 h 2042809"/>
              <a:gd name="connsiteX0" fmla="*/ 0 w 2341820"/>
              <a:gd name="connsiteY0" fmla="*/ 0 h 2042809"/>
              <a:gd name="connsiteX1" fmla="*/ 2341265 w 2341820"/>
              <a:gd name="connsiteY1" fmla="*/ 0 h 2042809"/>
              <a:gd name="connsiteX2" fmla="*/ 2341820 w 2341820"/>
              <a:gd name="connsiteY2" fmla="*/ 893135 h 2042809"/>
              <a:gd name="connsiteX3" fmla="*/ 0 w 2341820"/>
              <a:gd name="connsiteY3" fmla="*/ 2042809 h 2042809"/>
              <a:gd name="connsiteX4" fmla="*/ 0 w 2341820"/>
              <a:gd name="connsiteY4" fmla="*/ 0 h 2042809"/>
              <a:gd name="connsiteX0" fmla="*/ 0 w 2341820"/>
              <a:gd name="connsiteY0" fmla="*/ 0 h 2010911"/>
              <a:gd name="connsiteX1" fmla="*/ 2341265 w 2341820"/>
              <a:gd name="connsiteY1" fmla="*/ 0 h 2010911"/>
              <a:gd name="connsiteX2" fmla="*/ 2341820 w 2341820"/>
              <a:gd name="connsiteY2" fmla="*/ 893135 h 2010911"/>
              <a:gd name="connsiteX3" fmla="*/ 2658 w 2341820"/>
              <a:gd name="connsiteY3" fmla="*/ 2010911 h 2010911"/>
              <a:gd name="connsiteX4" fmla="*/ 0 w 2341820"/>
              <a:gd name="connsiteY4" fmla="*/ 0 h 2010911"/>
              <a:gd name="connsiteX0" fmla="*/ 0 w 2341820"/>
              <a:gd name="connsiteY0" fmla="*/ 0 h 2008253"/>
              <a:gd name="connsiteX1" fmla="*/ 2341265 w 2341820"/>
              <a:gd name="connsiteY1" fmla="*/ 0 h 2008253"/>
              <a:gd name="connsiteX2" fmla="*/ 2341820 w 2341820"/>
              <a:gd name="connsiteY2" fmla="*/ 893135 h 2008253"/>
              <a:gd name="connsiteX3" fmla="*/ 0 w 2341820"/>
              <a:gd name="connsiteY3" fmla="*/ 2008253 h 2008253"/>
              <a:gd name="connsiteX4" fmla="*/ 0 w 2341820"/>
              <a:gd name="connsiteY4" fmla="*/ 0 h 20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820" h="2008253">
                <a:moveTo>
                  <a:pt x="0" y="0"/>
                </a:moveTo>
                <a:lnTo>
                  <a:pt x="2341265" y="0"/>
                </a:lnTo>
                <a:lnTo>
                  <a:pt x="2341820" y="893135"/>
                </a:lnTo>
                <a:lnTo>
                  <a:pt x="0" y="20082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216000" tIns="216000" rIns="180000" bIns="0" anchor="t" anchorCtr="0">
            <a:normAutofit/>
          </a:bodyPr>
          <a:lstStyle>
            <a:lvl1pPr algn="l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 hidden="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85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tekst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89600" cy="6858000"/>
          </a:xfrm>
          <a:solidFill>
            <a:srgbClr val="D2D3D4"/>
          </a:solidFill>
        </p:spPr>
        <p:txBody>
          <a:bodyPr tIns="792000" anchor="ctr" anchorCtr="0"/>
          <a:lstStyle>
            <a:lvl1pPr algn="ctr">
              <a:buNone/>
              <a:defRPr sz="1800"/>
            </a:lvl1pPr>
          </a:lstStyle>
          <a:p>
            <a:r>
              <a:rPr lang="da-DK" noProof="1"/>
              <a:t>Klik her og indsæt billede via Vælg billeder- eller Rediger-knapperne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14846" y="5022669"/>
            <a:ext cx="2730137" cy="1835331"/>
          </a:xfrm>
          <a:prstGeom prst="triangle">
            <a:avLst>
              <a:gd name="adj" fmla="val 66533"/>
            </a:avLst>
          </a:prstGeom>
          <a:solidFill>
            <a:schemeClr val="bg1"/>
          </a:solidFill>
        </p:spPr>
        <p:txBody>
          <a:bodyPr lIns="0" rIns="0" bIns="216000" anchor="b" anchorCtr="0">
            <a:normAutofit/>
          </a:bodyPr>
          <a:lstStyle>
            <a:lvl1pPr algn="ctr"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a-DK" dirty="0"/>
              <a:t>Indsæt kort  billedtekst, vælg evt. ny fyldfarve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04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22400"/>
            <a:ext cx="11109600" cy="4892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rgbClr val="005A9B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/>
          <p:cNvCxnSpPr/>
          <p:nvPr/>
        </p:nvCxnSpPr>
        <p:spPr>
          <a:xfrm>
            <a:off x="540000" y="1250870"/>
            <a:ext cx="11109600" cy="0"/>
          </a:xfrm>
          <a:prstGeom prst="line">
            <a:avLst/>
          </a:prstGeom>
          <a:ln>
            <a:solidFill>
              <a:srgbClr val="D2D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imaryColor"/>
          <p:cNvSpPr>
            <a:spLocks/>
          </p:cNvSpPr>
          <p:nvPr/>
        </p:nvSpPr>
        <p:spPr bwMode="auto">
          <a:xfrm>
            <a:off x="-988" y="220663"/>
            <a:ext cx="422275" cy="647700"/>
          </a:xfrm>
          <a:custGeom>
            <a:avLst/>
            <a:gdLst>
              <a:gd name="T0" fmla="*/ 0 w 266"/>
              <a:gd name="T1" fmla="*/ 0 h 408"/>
              <a:gd name="T2" fmla="*/ 0 w 266"/>
              <a:gd name="T3" fmla="*/ 408 h 408"/>
              <a:gd name="T4" fmla="*/ 266 w 266"/>
              <a:gd name="T5" fmla="*/ 276 h 408"/>
              <a:gd name="T6" fmla="*/ 0 w 266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6" h="408">
                <a:moveTo>
                  <a:pt x="0" y="0"/>
                </a:moveTo>
                <a:lnTo>
                  <a:pt x="0" y="408"/>
                </a:lnTo>
                <a:lnTo>
                  <a:pt x="266" y="276"/>
                </a:lnTo>
                <a:lnTo>
                  <a:pt x="0" y="0"/>
                </a:lnTo>
                <a:close/>
              </a:path>
            </a:pathLst>
          </a:custGeom>
          <a:solidFill>
            <a:srgbClr val="005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76" r:id="rId5"/>
    <p:sldLayoutId id="2147483665" r:id="rId6"/>
    <p:sldLayoutId id="2147483677" r:id="rId7"/>
    <p:sldLayoutId id="2147483678" r:id="rId8"/>
    <p:sldLayoutId id="2147483680" r:id="rId9"/>
    <p:sldLayoutId id="2147483679" r:id="rId10"/>
    <p:sldLayoutId id="2147483660" r:id="rId11"/>
    <p:sldLayoutId id="2147483662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3" r:id="rId22"/>
    <p:sldLayoutId id="2147483675" r:id="rId23"/>
    <p:sldLayoutId id="2147483654" r:id="rId24"/>
    <p:sldLayoutId id="2147483655" r:id="rId25"/>
    <p:sldLayoutId id="2147483681" r:id="rId26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300" kern="1200">
          <a:solidFill>
            <a:srgbClr val="005A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rgbClr val="005A9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microsoft.com/office/2007/relationships/hdphoto" Target="../media/hdphoto5.wdp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66"/>
            <a:ext cx="12192001" cy="68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0"/>
          </p:nvPr>
        </p:nvSpPr>
        <p:spPr>
          <a:xfrm>
            <a:off x="9778663" y="6476400"/>
            <a:ext cx="1872000" cy="241200"/>
          </a:xfrm>
        </p:spPr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6" name="Ligebenet trekant 5"/>
          <p:cNvSpPr/>
          <p:nvPr/>
        </p:nvSpPr>
        <p:spPr>
          <a:xfrm>
            <a:off x="7272671" y="4433776"/>
            <a:ext cx="4919330" cy="242422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7" name="HIDE_AfdelingsLogo_bmkAr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120" y="6149488"/>
            <a:ext cx="1061130" cy="429430"/>
          </a:xfrm>
          <a:prstGeom prst="rect">
            <a:avLst/>
          </a:prstGeom>
        </p:spPr>
      </p:pic>
      <p:sp>
        <p:nvSpPr>
          <p:cNvPr id="5" name="Ligebenet trekant 4"/>
          <p:cNvSpPr/>
          <p:nvPr/>
        </p:nvSpPr>
        <p:spPr>
          <a:xfrm flipH="1">
            <a:off x="0" y="2222204"/>
            <a:ext cx="9399182" cy="4635795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72136" y="4695325"/>
            <a:ext cx="7623548" cy="188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Seniorbofællesskaber </a:t>
            </a:r>
            <a:br>
              <a:rPr lang="da-DK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da-DK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 Roholmparken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  <a:latin typeface="+mj-lt"/>
              </a:rPr>
              <a:t>Borgermøde, Albertslund Kommune d.8. juni 2017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v/Cecilie R. Eskelund &amp; Finn Larsen</a:t>
            </a:r>
          </a:p>
        </p:txBody>
      </p:sp>
      <p:sp>
        <p:nvSpPr>
          <p:cNvPr id="9" name="Kombinationstegning 8"/>
          <p:cNvSpPr/>
          <p:nvPr/>
        </p:nvSpPr>
        <p:spPr>
          <a:xfrm>
            <a:off x="4912242" y="1509823"/>
            <a:ext cx="1860698" cy="2562447"/>
          </a:xfrm>
          <a:custGeom>
            <a:avLst/>
            <a:gdLst>
              <a:gd name="connsiteX0" fmla="*/ 808074 w 1860698"/>
              <a:gd name="connsiteY0" fmla="*/ 2530549 h 2562447"/>
              <a:gd name="connsiteX1" fmla="*/ 1190846 w 1860698"/>
              <a:gd name="connsiteY1" fmla="*/ 2509284 h 2562447"/>
              <a:gd name="connsiteX2" fmla="*/ 1222744 w 1860698"/>
              <a:gd name="connsiteY2" fmla="*/ 2200940 h 2562447"/>
              <a:gd name="connsiteX3" fmla="*/ 1275907 w 1860698"/>
              <a:gd name="connsiteY3" fmla="*/ 1807535 h 2562447"/>
              <a:gd name="connsiteX4" fmla="*/ 1499191 w 1860698"/>
              <a:gd name="connsiteY4" fmla="*/ 1765005 h 2562447"/>
              <a:gd name="connsiteX5" fmla="*/ 1701209 w 1860698"/>
              <a:gd name="connsiteY5" fmla="*/ 1711842 h 2562447"/>
              <a:gd name="connsiteX6" fmla="*/ 1669311 w 1860698"/>
              <a:gd name="connsiteY6" fmla="*/ 1063256 h 2562447"/>
              <a:gd name="connsiteX7" fmla="*/ 1860698 w 1860698"/>
              <a:gd name="connsiteY7" fmla="*/ 1052624 h 2562447"/>
              <a:gd name="connsiteX8" fmla="*/ 1828800 w 1860698"/>
              <a:gd name="connsiteY8" fmla="*/ 372140 h 2562447"/>
              <a:gd name="connsiteX9" fmla="*/ 1828800 w 1860698"/>
              <a:gd name="connsiteY9" fmla="*/ 74428 h 2562447"/>
              <a:gd name="connsiteX10" fmla="*/ 659218 w 1860698"/>
              <a:gd name="connsiteY10" fmla="*/ 0 h 2562447"/>
              <a:gd name="connsiteX11" fmla="*/ 499730 w 1860698"/>
              <a:gd name="connsiteY11" fmla="*/ 42530 h 2562447"/>
              <a:gd name="connsiteX12" fmla="*/ 276446 w 1860698"/>
              <a:gd name="connsiteY12" fmla="*/ 829340 h 2562447"/>
              <a:gd name="connsiteX13" fmla="*/ 85060 w 1860698"/>
              <a:gd name="connsiteY13" fmla="*/ 1477926 h 2562447"/>
              <a:gd name="connsiteX14" fmla="*/ 10632 w 1860698"/>
              <a:gd name="connsiteY14" fmla="*/ 1935126 h 2562447"/>
              <a:gd name="connsiteX15" fmla="*/ 0 w 1860698"/>
              <a:gd name="connsiteY15" fmla="*/ 1988289 h 2562447"/>
              <a:gd name="connsiteX16" fmla="*/ 404037 w 1860698"/>
              <a:gd name="connsiteY16" fmla="*/ 2030819 h 2562447"/>
              <a:gd name="connsiteX17" fmla="*/ 520995 w 1860698"/>
              <a:gd name="connsiteY17" fmla="*/ 2349796 h 2562447"/>
              <a:gd name="connsiteX18" fmla="*/ 595423 w 1860698"/>
              <a:gd name="connsiteY18" fmla="*/ 2562447 h 2562447"/>
              <a:gd name="connsiteX19" fmla="*/ 808074 w 1860698"/>
              <a:gd name="connsiteY19" fmla="*/ 2530549 h 256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60698" h="2562447">
                <a:moveTo>
                  <a:pt x="808074" y="2530549"/>
                </a:moveTo>
                <a:lnTo>
                  <a:pt x="1190846" y="2509284"/>
                </a:lnTo>
                <a:lnTo>
                  <a:pt x="1222744" y="2200940"/>
                </a:lnTo>
                <a:lnTo>
                  <a:pt x="1275907" y="1807535"/>
                </a:lnTo>
                <a:lnTo>
                  <a:pt x="1499191" y="1765005"/>
                </a:lnTo>
                <a:lnTo>
                  <a:pt x="1701209" y="1711842"/>
                </a:lnTo>
                <a:lnTo>
                  <a:pt x="1669311" y="1063256"/>
                </a:lnTo>
                <a:lnTo>
                  <a:pt x="1860698" y="1052624"/>
                </a:lnTo>
                <a:lnTo>
                  <a:pt x="1828800" y="372140"/>
                </a:lnTo>
                <a:lnTo>
                  <a:pt x="1828800" y="74428"/>
                </a:lnTo>
                <a:lnTo>
                  <a:pt x="659218" y="0"/>
                </a:lnTo>
                <a:lnTo>
                  <a:pt x="499730" y="42530"/>
                </a:lnTo>
                <a:lnTo>
                  <a:pt x="276446" y="829340"/>
                </a:lnTo>
                <a:lnTo>
                  <a:pt x="85060" y="1477926"/>
                </a:lnTo>
                <a:lnTo>
                  <a:pt x="10632" y="1935126"/>
                </a:lnTo>
                <a:lnTo>
                  <a:pt x="0" y="1988289"/>
                </a:lnTo>
                <a:lnTo>
                  <a:pt x="404037" y="2030819"/>
                </a:lnTo>
                <a:lnTo>
                  <a:pt x="520995" y="2349796"/>
                </a:lnTo>
                <a:lnTo>
                  <a:pt x="595423" y="2562447"/>
                </a:lnTo>
                <a:lnTo>
                  <a:pt x="808074" y="2530549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12" name="Billede 11" descr="C:\Users\cere\Downloads\AKB Albertslund cmyk-previe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081" y="6136352"/>
            <a:ext cx="574379" cy="425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772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717473" y="4380612"/>
            <a:ext cx="1718931" cy="216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21666" y="462514"/>
            <a:ext cx="1818167" cy="2296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2-rums boliger </a:t>
            </a: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– målrettet enlige</a:t>
            </a:r>
            <a:endParaRPr lang="da-DK" sz="1600" b="1" dirty="0">
              <a:solidFill>
                <a:srgbClr val="4A4E54"/>
              </a:solidFill>
              <a:latin typeface="Arial Rounded MT Bold" panose="020F0704030504030204" pitchFamily="34" charset="0"/>
            </a:endParaRPr>
          </a:p>
          <a:p>
            <a:endParaRPr lang="da-DK" sz="800" dirty="0">
              <a:solidFill>
                <a:srgbClr val="221E1F"/>
              </a:solidFill>
              <a:latin typeface="Arial Rounded MT Bold" panose="020F0704030504030204" pitchFamily="34" charset="0"/>
            </a:endParaRPr>
          </a:p>
          <a:p>
            <a:endParaRPr lang="da-DK" sz="800" dirty="0">
              <a:solidFill>
                <a:srgbClr val="221E1F"/>
              </a:solidFill>
              <a:latin typeface="Arial Rounded MT Bold" panose="020F0704030504030204" pitchFamily="34" charset="0"/>
            </a:endParaRPr>
          </a:p>
          <a:p>
            <a:r>
              <a:rPr lang="da-DK" sz="800" dirty="0">
                <a:solidFill>
                  <a:srgbClr val="221E1F"/>
                </a:solidFill>
                <a:latin typeface="Arial Rounded MT Bold" panose="020F0704030504030204" pitchFamily="34" charset="0"/>
              </a:rPr>
              <a:t>Seniorbofællesskabet Vinkelbo på Ballerup Banegårdsplads. Oplæg til boligplaner ved AI gruppen.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841352" y="462514"/>
            <a:ext cx="1818167" cy="2296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3-rums boliger </a:t>
            </a: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– målrettet par</a:t>
            </a:r>
            <a:endParaRPr lang="da-DK" sz="1600" b="1" dirty="0">
              <a:solidFill>
                <a:srgbClr val="4A4E54"/>
              </a:solidFill>
              <a:latin typeface="Arial Rounded MT Bold" panose="020F0704030504030204" pitchFamily="34" charset="0"/>
            </a:endParaRPr>
          </a:p>
          <a:p>
            <a:endParaRPr lang="da-DK" sz="800" dirty="0">
              <a:solidFill>
                <a:srgbClr val="221E1F"/>
              </a:solidFill>
              <a:latin typeface="Arial Rounded MT Bold" panose="020F0704030504030204" pitchFamily="34" charset="0"/>
            </a:endParaRPr>
          </a:p>
          <a:p>
            <a:endParaRPr lang="da-DK" sz="800" dirty="0">
              <a:solidFill>
                <a:srgbClr val="221E1F"/>
              </a:solidFill>
              <a:latin typeface="Arial Rounded MT Bold" panose="020F0704030504030204" pitchFamily="34" charset="0"/>
            </a:endParaRPr>
          </a:p>
          <a:p>
            <a:r>
              <a:rPr lang="da-DK" sz="800" dirty="0">
                <a:solidFill>
                  <a:srgbClr val="221E1F"/>
                </a:solidFill>
                <a:latin typeface="Arial Rounded MT Bold" panose="020F0704030504030204" pitchFamily="34" charset="0"/>
              </a:rPr>
              <a:t>Seniorbofællesskabet Vinkelbo på Ballerup Banegårdsplads. Oplæg til boligplaner ved AI gruppen.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22" y="581261"/>
            <a:ext cx="3885614" cy="56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1087" y="1560668"/>
            <a:ext cx="5369974" cy="31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/>
          <p:cNvSpPr/>
          <p:nvPr/>
        </p:nvSpPr>
        <p:spPr>
          <a:xfrm>
            <a:off x="421666" y="2648349"/>
            <a:ext cx="1704846" cy="31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>
          <a:xfrm>
            <a:off x="421666" y="2648348"/>
            <a:ext cx="1594988" cy="3082601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78 m</a:t>
            </a:r>
            <a:r>
              <a:rPr lang="da-DK" sz="1400" b="1" baseline="30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2  </a:t>
            </a: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(brutto)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inkl. adgangs- og fællesarealer</a:t>
            </a:r>
          </a:p>
          <a:p>
            <a:pPr>
              <a:buNone/>
            </a:pPr>
            <a:endParaRPr lang="da-DK" sz="1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Husleje: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7.300 kr./md.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+ forbrug</a:t>
            </a:r>
          </a:p>
          <a:p>
            <a:pPr>
              <a:buNone/>
            </a:pPr>
            <a:endParaRPr lang="da-DK" sz="1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Indskud:</a:t>
            </a: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37.200 kr.</a:t>
            </a:r>
            <a:endParaRPr lang="da-DK" sz="1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5841352" y="2648348"/>
            <a:ext cx="1704846" cy="31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3444949" y="2243470"/>
            <a:ext cx="584791" cy="797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10345479" y="3838355"/>
            <a:ext cx="712381" cy="47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2402540" y="617121"/>
            <a:ext cx="3101787" cy="4062457"/>
          </a:xfrm>
          <a:prstGeom prst="rect">
            <a:avLst/>
          </a:prstGeom>
          <a:solidFill>
            <a:schemeClr val="accent3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7714721" y="663387"/>
            <a:ext cx="3830411" cy="4455459"/>
          </a:xfrm>
          <a:prstGeom prst="rect">
            <a:avLst/>
          </a:prstGeom>
          <a:solidFill>
            <a:schemeClr val="accent3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6" name="Pladsholder til indhold 2"/>
          <p:cNvSpPr txBox="1">
            <a:spLocks/>
          </p:cNvSpPr>
          <p:nvPr/>
        </p:nvSpPr>
        <p:spPr>
          <a:xfrm>
            <a:off x="5841352" y="2652734"/>
            <a:ext cx="1594988" cy="3082601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107 m</a:t>
            </a:r>
            <a:r>
              <a:rPr lang="da-DK" sz="1400" b="1" baseline="30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2  </a:t>
            </a: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(brutto)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inkl. adgangs- og fællesarealer</a:t>
            </a:r>
          </a:p>
          <a:p>
            <a:pPr>
              <a:buNone/>
            </a:pPr>
            <a:endParaRPr lang="da-DK" sz="1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Husleje: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9.500 kr./md.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+ forbrug</a:t>
            </a:r>
          </a:p>
          <a:p>
            <a:pPr>
              <a:buNone/>
            </a:pPr>
            <a:endParaRPr lang="da-DK" sz="1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Indskud:</a:t>
            </a: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51.000 kr.</a:t>
            </a:r>
            <a:endParaRPr lang="da-DK" sz="1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2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betyder det at bo alment?</a:t>
            </a:r>
          </a:p>
        </p:txBody>
      </p:sp>
      <p:sp>
        <p:nvSpPr>
          <p:cNvPr id="38" name="Rektangel 37"/>
          <p:cNvSpPr/>
          <p:nvPr/>
        </p:nvSpPr>
        <p:spPr>
          <a:xfrm>
            <a:off x="6829894" y="1352824"/>
            <a:ext cx="4853592" cy="55051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39" name="Pladsholder til indhold 2"/>
          <p:cNvSpPr txBox="1">
            <a:spLocks/>
          </p:cNvSpPr>
          <p:nvPr/>
        </p:nvSpPr>
        <p:spPr>
          <a:xfrm>
            <a:off x="7047166" y="1509826"/>
            <a:ext cx="4623839" cy="502544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Skriv / billede</a:t>
            </a:r>
            <a:endParaRPr lang="da-DK" sz="20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Font typeface="Palatino Linotype" panose="02040502050505030304" pitchFamily="18" charset="0"/>
              <a:buNone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Pladsholder til indhold 2"/>
          <p:cNvSpPr txBox="1">
            <a:spLocks/>
          </p:cNvSpPr>
          <p:nvPr/>
        </p:nvSpPr>
        <p:spPr>
          <a:xfrm>
            <a:off x="540001" y="1509824"/>
            <a:ext cx="6137246" cy="5348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Du bor til leje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Indskud 2% af opførelsessummen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3 måneders opsigelse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En del af boligselskabet AKB, Albertslund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Afdelingsmøde (beboermøde)</a:t>
            </a:r>
          </a:p>
          <a:p>
            <a:pPr marL="612900" lvl="2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Budget og regnskab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Afdelingsbestyrelse valgt på afdelingsmødet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Samarbejde med ejendomskontoret om driften af afdelingen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Ingen overraskelser – huslejen kendes for 1 år ad gangen</a:t>
            </a:r>
          </a:p>
          <a:p>
            <a:pPr marL="342900" indent="-342900">
              <a:buFontTx/>
              <a:buChar char="-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Boligsikring/boligydelse</a:t>
            </a:r>
          </a:p>
          <a:p>
            <a:pPr marL="342900" indent="-342900">
              <a:buFontTx/>
              <a:buChar char="-"/>
            </a:pPr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Særligt for seniorbofællesskab: medindflydelse på nye naboer</a:t>
            </a:r>
          </a:p>
          <a:p>
            <a:pPr marL="342900" indent="-342900">
              <a:buFontTx/>
              <a:buChar char="-"/>
            </a:pPr>
            <a:endParaRPr lang="da-DK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55"/>
          <a:stretch/>
        </p:blipFill>
        <p:spPr bwMode="auto">
          <a:xfrm>
            <a:off x="6829894" y="1352824"/>
            <a:ext cx="4853592" cy="550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23207"/>
          <a:stretch/>
        </p:blipFill>
        <p:spPr>
          <a:xfrm>
            <a:off x="6829895" y="1352824"/>
            <a:ext cx="4853592" cy="55077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Beboerproces</a:t>
            </a:r>
          </a:p>
        </p:txBody>
      </p:sp>
      <p:sp>
        <p:nvSpPr>
          <p:cNvPr id="40" name="Pladsholder til indhold 2"/>
          <p:cNvSpPr txBox="1">
            <a:spLocks/>
          </p:cNvSpPr>
          <p:nvPr/>
        </p:nvSpPr>
        <p:spPr>
          <a:xfrm>
            <a:off x="540001" y="1169581"/>
            <a:ext cx="6137246" cy="56884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Tidligst november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Nyt borgermøde med info om kriterier</a:t>
            </a:r>
            <a:br>
              <a:rPr lang="da-DK" sz="2000" b="1" dirty="0">
                <a:solidFill>
                  <a:schemeClr val="tx2"/>
                </a:solidFill>
                <a:latin typeface="+mj-lt"/>
              </a:rPr>
            </a:br>
            <a:r>
              <a:rPr lang="da-DK" sz="1600" b="1" dirty="0">
                <a:solidFill>
                  <a:schemeClr val="tx2"/>
                </a:solidFill>
                <a:latin typeface="+mj-lt"/>
              </a:rPr>
              <a:t>(par/enlige, alder, mænd/kvinder, bor i Albertslund Kommune)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Ansøge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Lodtrækning blandt alle ansøgere om at komme med i møderækken</a:t>
            </a:r>
          </a:p>
          <a:p>
            <a:r>
              <a:rPr lang="da-DK" sz="2000" b="1" dirty="0">
                <a:solidFill>
                  <a:schemeClr val="tx2"/>
                </a:solidFill>
                <a:latin typeface="+mj-lt"/>
              </a:rPr>
              <a:t>Møderække, hvor vi kommer ind på: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Jeres forventninger til et seniorbofællesskab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Paneldebat / studietur til bofællesskaber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Gruppearbejde omkring værdigrundlag og fælles aktiviteter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Stiftende generalforsamling for Bofællesskabsforeningen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Workshop med arkitekten og boligvalgsmøde</a:t>
            </a:r>
          </a:p>
        </p:txBody>
      </p:sp>
      <p:sp>
        <p:nvSpPr>
          <p:cNvPr id="7" name="Ellipse 6"/>
          <p:cNvSpPr/>
          <p:nvPr/>
        </p:nvSpPr>
        <p:spPr>
          <a:xfrm>
            <a:off x="4161518" y="395891"/>
            <a:ext cx="2441301" cy="1095155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dirty="0">
                <a:latin typeface="Arial Rounded MT Bold" panose="020F0704030504030204" pitchFamily="34" charset="0"/>
              </a:rPr>
              <a:t>Indkaldes via nyhedsbrev</a:t>
            </a:r>
          </a:p>
        </p:txBody>
      </p:sp>
    </p:spTree>
    <p:extLst>
      <p:ext uri="{BB962C8B-B14F-4D97-AF65-F5344CB8AC3E}">
        <p14:creationId xmlns:p14="http://schemas.microsoft.com/office/powerpoint/2010/main" val="192521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8" t="15779" r="37715" b="22723"/>
          <a:stretch/>
        </p:blipFill>
        <p:spPr bwMode="auto">
          <a:xfrm>
            <a:off x="672354" y="1352824"/>
            <a:ext cx="6768352" cy="55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>
          <a:xfrm>
            <a:off x="7602071" y="1352822"/>
            <a:ext cx="4589929" cy="550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Beboerproces</a:t>
            </a:r>
            <a:b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</a:br>
            <a:r>
              <a:rPr lang="da-DK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- kriterier</a:t>
            </a:r>
            <a:endParaRPr lang="da-DK" sz="20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672354" y="6717536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Havnestaden, Islands Brygge / Foto: ”Værd at vide om seniorbofællesskaber”</a:t>
            </a: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7602071" y="1384722"/>
            <a:ext cx="4623839" cy="502544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Kriterier</a:t>
            </a:r>
            <a:r>
              <a:rPr lang="da-DK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 – eks. Vallensbæk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Anciennitet (deltagelse i møderække)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Skal være fyldt 50 år og uden hjemmeboende børn ved indflytning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Der skal tilstræbes en bred aldersfordeling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Der skal tilstræbes en ligelig kønsfordeling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Må ikke være i familie med eksisterende beboere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Skal være selvhjulpen ved indflytning</a:t>
            </a:r>
          </a:p>
          <a:p>
            <a:pPr marL="285750" indent="-285750">
              <a:buFontTx/>
              <a:buChar char="-"/>
            </a:pP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Skal acceptere bofællesskabets formål, regler og værdigrundlag</a:t>
            </a:r>
          </a:p>
          <a:p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Font typeface="Palatino Linotype" panose="02040502050505030304" pitchFamily="18" charset="0"/>
              <a:buNone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89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797085"/>
            <a:ext cx="2037362" cy="11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</p:txBody>
      </p:sp>
      <p:sp>
        <p:nvSpPr>
          <p:cNvPr id="46" name="Rektangel 45"/>
          <p:cNvSpPr/>
          <p:nvPr/>
        </p:nvSpPr>
        <p:spPr>
          <a:xfrm>
            <a:off x="5361271" y="4516600"/>
            <a:ext cx="2243559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cxnSp>
        <p:nvCxnSpPr>
          <p:cNvPr id="65" name="Lige forbindelse 64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ktangel 37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</p:spTree>
    <p:extLst>
      <p:ext uri="{BB962C8B-B14F-4D97-AF65-F5344CB8AC3E}">
        <p14:creationId xmlns:p14="http://schemas.microsoft.com/office/powerpoint/2010/main" val="371615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643094" y="1586793"/>
            <a:ext cx="4417816" cy="2014774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797085"/>
            <a:ext cx="2037362" cy="11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</p:txBody>
      </p:sp>
      <p:sp>
        <p:nvSpPr>
          <p:cNvPr id="46" name="Rektangel 45"/>
          <p:cNvSpPr/>
          <p:nvPr/>
        </p:nvSpPr>
        <p:spPr>
          <a:xfrm>
            <a:off x="5361271" y="4516600"/>
            <a:ext cx="2243559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cxnSp>
        <p:nvCxnSpPr>
          <p:cNvPr id="65" name="Lige forbindelse 64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  <p:sp>
        <p:nvSpPr>
          <p:cNvPr id="73" name="Rektangel 72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002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797085"/>
            <a:ext cx="2037362" cy="11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</p:txBody>
      </p:sp>
      <p:sp>
        <p:nvSpPr>
          <p:cNvPr id="46" name="Rektangel 45"/>
          <p:cNvSpPr/>
          <p:nvPr/>
        </p:nvSpPr>
        <p:spPr>
          <a:xfrm>
            <a:off x="5361271" y="4516600"/>
            <a:ext cx="2243559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cxnSp>
        <p:nvCxnSpPr>
          <p:cNvPr id="65" name="Lige forbindelse 64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  <p:sp>
        <p:nvSpPr>
          <p:cNvPr id="73" name="Rektangel 72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837274" y="3387557"/>
            <a:ext cx="3085079" cy="1409528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</p:spTree>
    <p:extLst>
      <p:ext uri="{BB962C8B-B14F-4D97-AF65-F5344CB8AC3E}">
        <p14:creationId xmlns:p14="http://schemas.microsoft.com/office/powerpoint/2010/main" val="246396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797085"/>
            <a:ext cx="2037362" cy="11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</p:txBody>
      </p:sp>
      <p:sp>
        <p:nvSpPr>
          <p:cNvPr id="46" name="Rektangel 45"/>
          <p:cNvSpPr/>
          <p:nvPr/>
        </p:nvSpPr>
        <p:spPr>
          <a:xfrm>
            <a:off x="5361271" y="4516600"/>
            <a:ext cx="2243559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cxnSp>
        <p:nvCxnSpPr>
          <p:cNvPr id="65" name="Lige forbindelse 64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 38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  <p:sp>
        <p:nvSpPr>
          <p:cNvPr id="3" name="Ellipse 2"/>
          <p:cNvSpPr/>
          <p:nvPr/>
        </p:nvSpPr>
        <p:spPr>
          <a:xfrm>
            <a:off x="3266404" y="4092261"/>
            <a:ext cx="2226334" cy="1552651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</p:spTree>
    <p:extLst>
      <p:ext uri="{BB962C8B-B14F-4D97-AF65-F5344CB8AC3E}">
        <p14:creationId xmlns:p14="http://schemas.microsoft.com/office/powerpoint/2010/main" val="241951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4759618" y="3515174"/>
            <a:ext cx="2913509" cy="2511875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46" name="Rektangel 45"/>
          <p:cNvSpPr/>
          <p:nvPr/>
        </p:nvSpPr>
        <p:spPr>
          <a:xfrm>
            <a:off x="5361271" y="3864212"/>
            <a:ext cx="1710205" cy="286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150712"/>
            <a:ext cx="1710205" cy="157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Venteliste</a:t>
            </a:r>
          </a:p>
        </p:txBody>
      </p: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cxnSp>
        <p:nvCxnSpPr>
          <p:cNvPr id="40" name="Lige forbindelse 39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Rektangel 38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</p:spTree>
    <p:extLst>
      <p:ext uri="{BB962C8B-B14F-4D97-AF65-F5344CB8AC3E}">
        <p14:creationId xmlns:p14="http://schemas.microsoft.com/office/powerpoint/2010/main" val="102812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Foreløbig tidsplan for byggeriet</a:t>
            </a:r>
          </a:p>
        </p:txBody>
      </p:sp>
      <p:sp>
        <p:nvSpPr>
          <p:cNvPr id="45" name="Rektangel 44"/>
          <p:cNvSpPr/>
          <p:nvPr/>
        </p:nvSpPr>
        <p:spPr>
          <a:xfrm>
            <a:off x="5361271" y="4797085"/>
            <a:ext cx="2037362" cy="113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Paneldebat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Studietur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Gruppearbejde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Værdigrundlag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Aktiviteter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Generalforsamling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Boliglodtrækning</a:t>
            </a:r>
          </a:p>
        </p:txBody>
      </p:sp>
      <p:sp>
        <p:nvSpPr>
          <p:cNvPr id="46" name="Rektangel 45"/>
          <p:cNvSpPr/>
          <p:nvPr/>
        </p:nvSpPr>
        <p:spPr>
          <a:xfrm>
            <a:off x="5361271" y="4516600"/>
            <a:ext cx="2243559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Møderække</a:t>
            </a:r>
          </a:p>
        </p:txBody>
      </p:sp>
      <p:cxnSp>
        <p:nvCxnSpPr>
          <p:cNvPr id="47" name="Lige forbindelse 46"/>
          <p:cNvCxnSpPr>
            <a:stCxn id="55" idx="2"/>
          </p:cNvCxnSpPr>
          <p:nvPr/>
        </p:nvCxnSpPr>
        <p:spPr>
          <a:xfrm>
            <a:off x="1930505" y="1380040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/>
          <p:cNvCxnSpPr/>
          <p:nvPr/>
        </p:nvCxnSpPr>
        <p:spPr>
          <a:xfrm>
            <a:off x="4679539" y="1372527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ktangel 48"/>
          <p:cNvSpPr/>
          <p:nvPr/>
        </p:nvSpPr>
        <p:spPr>
          <a:xfrm>
            <a:off x="3743061" y="4282499"/>
            <a:ext cx="872060" cy="280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</a:t>
            </a:r>
          </a:p>
        </p:txBody>
      </p:sp>
      <p:cxnSp>
        <p:nvCxnSpPr>
          <p:cNvPr id="50" name="Lige pilforbindelse 49"/>
          <p:cNvCxnSpPr/>
          <p:nvPr/>
        </p:nvCxnSpPr>
        <p:spPr>
          <a:xfrm>
            <a:off x="1252931" y="1656035"/>
            <a:ext cx="10460241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pilforbindelse 50"/>
          <p:cNvCxnSpPr/>
          <p:nvPr/>
        </p:nvCxnSpPr>
        <p:spPr>
          <a:xfrm>
            <a:off x="3743061" y="3601567"/>
            <a:ext cx="3861768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/>
          <p:cNvCxnSpPr/>
          <p:nvPr/>
        </p:nvCxnSpPr>
        <p:spPr>
          <a:xfrm flipH="1">
            <a:off x="1233475" y="3601567"/>
            <a:ext cx="250958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ktangel 52"/>
          <p:cNvSpPr/>
          <p:nvPr/>
        </p:nvSpPr>
        <p:spPr>
          <a:xfrm>
            <a:off x="949223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4" name="Rektangel 53"/>
          <p:cNvSpPr/>
          <p:nvPr/>
        </p:nvSpPr>
        <p:spPr>
          <a:xfrm>
            <a:off x="4399117" y="973691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5" name="Rektangel 54"/>
          <p:cNvSpPr/>
          <p:nvPr/>
        </p:nvSpPr>
        <p:spPr>
          <a:xfrm>
            <a:off x="1650083" y="990933"/>
            <a:ext cx="560844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6" name="Rektangel 55"/>
          <p:cNvSpPr/>
          <p:nvPr/>
        </p:nvSpPr>
        <p:spPr>
          <a:xfrm>
            <a:off x="166439" y="1461484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sp>
        <p:nvSpPr>
          <p:cNvPr id="57" name="Rektangel 56"/>
          <p:cNvSpPr/>
          <p:nvPr/>
        </p:nvSpPr>
        <p:spPr>
          <a:xfrm>
            <a:off x="166439" y="3387557"/>
            <a:ext cx="953311" cy="389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Beboer-proces</a:t>
            </a:r>
          </a:p>
        </p:txBody>
      </p:sp>
      <p:sp>
        <p:nvSpPr>
          <p:cNvPr id="58" name="Rektangel 57"/>
          <p:cNvSpPr/>
          <p:nvPr/>
        </p:nvSpPr>
        <p:spPr>
          <a:xfrm>
            <a:off x="1272150" y="1818169"/>
            <a:ext cx="2215329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 byggeprojekt</a:t>
            </a:r>
          </a:p>
        </p:txBody>
      </p:sp>
      <p:sp>
        <p:nvSpPr>
          <p:cNvPr id="59" name="Rektangel 58"/>
          <p:cNvSpPr/>
          <p:nvPr/>
        </p:nvSpPr>
        <p:spPr>
          <a:xfrm>
            <a:off x="3459208" y="1218287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ultimo</a:t>
            </a:r>
          </a:p>
        </p:txBody>
      </p:sp>
      <p:sp>
        <p:nvSpPr>
          <p:cNvPr id="60" name="Rektangel 59"/>
          <p:cNvSpPr/>
          <p:nvPr/>
        </p:nvSpPr>
        <p:spPr>
          <a:xfrm>
            <a:off x="1272150" y="2207275"/>
            <a:ext cx="2215329" cy="62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Forløb med rådgivere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Grundkøb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Lokalplanproces </a:t>
            </a:r>
          </a:p>
        </p:txBody>
      </p:sp>
      <p:sp>
        <p:nvSpPr>
          <p:cNvPr id="61" name="Rektangel 60"/>
          <p:cNvSpPr/>
          <p:nvPr/>
        </p:nvSpPr>
        <p:spPr>
          <a:xfrm>
            <a:off x="1233476" y="3718297"/>
            <a:ext cx="977452" cy="29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Stand-still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9772659" y="1416518"/>
            <a:ext cx="0" cy="4805466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/>
          <p:cNvSpPr/>
          <p:nvPr/>
        </p:nvSpPr>
        <p:spPr>
          <a:xfrm>
            <a:off x="2210928" y="4010126"/>
            <a:ext cx="1517245" cy="2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Afklare kriterier</a:t>
            </a:r>
          </a:p>
        </p:txBody>
      </p:sp>
      <p:sp>
        <p:nvSpPr>
          <p:cNvPr id="64" name="Rektangel 63"/>
          <p:cNvSpPr/>
          <p:nvPr/>
        </p:nvSpPr>
        <p:spPr>
          <a:xfrm>
            <a:off x="5060910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</a:t>
            </a:r>
          </a:p>
        </p:txBody>
      </p:sp>
      <p:cxnSp>
        <p:nvCxnSpPr>
          <p:cNvPr id="65" name="Lige forbindelse 64"/>
          <p:cNvCxnSpPr/>
          <p:nvPr/>
        </p:nvCxnSpPr>
        <p:spPr>
          <a:xfrm>
            <a:off x="7604830" y="1464723"/>
            <a:ext cx="0" cy="5255077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Rektangel 65"/>
          <p:cNvSpPr/>
          <p:nvPr/>
        </p:nvSpPr>
        <p:spPr>
          <a:xfrm>
            <a:off x="7324408" y="1205061"/>
            <a:ext cx="560844" cy="24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</a:p>
        </p:txBody>
      </p:sp>
      <p:sp>
        <p:nvSpPr>
          <p:cNvPr id="67" name="Rektangel 66"/>
          <p:cNvSpPr/>
          <p:nvPr/>
        </p:nvSpPr>
        <p:spPr>
          <a:xfrm>
            <a:off x="3743061" y="4562985"/>
            <a:ext cx="1421714" cy="80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Borgermøde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om kriterier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Ansøge online</a:t>
            </a:r>
          </a:p>
          <a:p>
            <a:pPr marL="171450" indent="-171450">
              <a:lnSpc>
                <a:spcPct val="90000"/>
              </a:lnSpc>
              <a:buFontTx/>
              <a:buChar char="-"/>
            </a:pPr>
            <a:r>
              <a:rPr lang="da-DK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Lodtrækning</a:t>
            </a:r>
          </a:p>
        </p:txBody>
      </p:sp>
      <p:cxnSp>
        <p:nvCxnSpPr>
          <p:cNvPr id="68" name="Lige forbindelse 67"/>
          <p:cNvCxnSpPr/>
          <p:nvPr/>
        </p:nvCxnSpPr>
        <p:spPr>
          <a:xfrm>
            <a:off x="5344762" y="1451497"/>
            <a:ext cx="13664" cy="4425738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Lige forbindelse 68"/>
          <p:cNvCxnSpPr/>
          <p:nvPr/>
        </p:nvCxnSpPr>
        <p:spPr>
          <a:xfrm>
            <a:off x="3743060" y="1464723"/>
            <a:ext cx="1" cy="3819682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ektangel 69"/>
          <p:cNvSpPr/>
          <p:nvPr/>
        </p:nvSpPr>
        <p:spPr>
          <a:xfrm>
            <a:off x="3266404" y="2298060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Lokalplan godkendt</a:t>
            </a:r>
          </a:p>
        </p:txBody>
      </p:sp>
      <p:sp>
        <p:nvSpPr>
          <p:cNvPr id="71" name="Rektangel 70"/>
          <p:cNvSpPr/>
          <p:nvPr/>
        </p:nvSpPr>
        <p:spPr>
          <a:xfrm>
            <a:off x="3266404" y="2904418"/>
            <a:ext cx="953311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Skema A-tilsagn</a:t>
            </a:r>
          </a:p>
        </p:txBody>
      </p:sp>
      <p:sp>
        <p:nvSpPr>
          <p:cNvPr id="74" name="Rektangel 73"/>
          <p:cNvSpPr/>
          <p:nvPr/>
        </p:nvSpPr>
        <p:spPr>
          <a:xfrm>
            <a:off x="11033143" y="1815241"/>
            <a:ext cx="1066707" cy="44127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Indflytning ultimo 2020</a:t>
            </a:r>
          </a:p>
        </p:txBody>
      </p:sp>
      <p:sp>
        <p:nvSpPr>
          <p:cNvPr id="75" name="Rektangel 74"/>
          <p:cNvSpPr/>
          <p:nvPr/>
        </p:nvSpPr>
        <p:spPr>
          <a:xfrm>
            <a:off x="8170442" y="1815241"/>
            <a:ext cx="2862702" cy="2756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Byggeri</a:t>
            </a:r>
          </a:p>
        </p:txBody>
      </p:sp>
      <p:cxnSp>
        <p:nvCxnSpPr>
          <p:cNvPr id="76" name="Lige forbindelse 75"/>
          <p:cNvCxnSpPr/>
          <p:nvPr/>
        </p:nvCxnSpPr>
        <p:spPr>
          <a:xfrm>
            <a:off x="8170442" y="1461796"/>
            <a:ext cx="0" cy="631985"/>
          </a:xfrm>
          <a:prstGeom prst="line">
            <a:avLst/>
          </a:prstGeom>
          <a:ln w="63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Lige forbindelse 77"/>
          <p:cNvCxnSpPr/>
          <p:nvPr/>
        </p:nvCxnSpPr>
        <p:spPr>
          <a:xfrm flipH="1">
            <a:off x="7604830" y="3601567"/>
            <a:ext cx="3559356" cy="0"/>
          </a:xfrm>
          <a:prstGeom prst="line">
            <a:avLst/>
          </a:prstGeom>
          <a:ln w="762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6647899" y="5367951"/>
            <a:ext cx="1913861" cy="1490049"/>
          </a:xfrm>
          <a:prstGeom prst="ellipse">
            <a:avLst/>
          </a:prstGeom>
          <a:solidFill>
            <a:srgbClr val="005A9B"/>
          </a:solidFill>
          <a:ln>
            <a:solidFill>
              <a:srgbClr val="005A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7071476" y="5724335"/>
            <a:ext cx="1066707" cy="389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Underskrivekontrakt</a:t>
            </a:r>
          </a:p>
        </p:txBody>
      </p:sp>
      <p:sp>
        <p:nvSpPr>
          <p:cNvPr id="39" name="Rektangel 38"/>
          <p:cNvSpPr/>
          <p:nvPr/>
        </p:nvSpPr>
        <p:spPr>
          <a:xfrm>
            <a:off x="7071476" y="6177993"/>
            <a:ext cx="1066707" cy="5418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Betale del indskud 25.000 kr.</a:t>
            </a:r>
          </a:p>
        </p:txBody>
      </p:sp>
    </p:spTree>
    <p:extLst>
      <p:ext uri="{BB962C8B-B14F-4D97-AF65-F5344CB8AC3E}">
        <p14:creationId xmlns:p14="http://schemas.microsoft.com/office/powerpoint/2010/main" val="219063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8977"/>
          <a:stretch/>
        </p:blipFill>
        <p:spPr bwMode="auto">
          <a:xfrm>
            <a:off x="6829893" y="1352825"/>
            <a:ext cx="4841111" cy="550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Program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999" y="1403498"/>
            <a:ext cx="6179777" cy="49115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Hvad ved vi indtil videre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Hvad er et seniorbofælleskab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Hvad er en seniorbolig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Hvad betyder det at bo alment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Beboerproces / opskrivning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Tidsplan for byggeri og proces </a:t>
            </a:r>
          </a:p>
          <a:p>
            <a:pPr>
              <a:buNone/>
            </a:pPr>
            <a:endParaRPr lang="da-DK" sz="2000" dirty="0"/>
          </a:p>
          <a:p>
            <a:pPr>
              <a:buNone/>
            </a:pPr>
            <a:endParaRPr lang="da-DK" sz="2000" dirty="0"/>
          </a:p>
          <a:p>
            <a:pPr>
              <a:buNone/>
            </a:pPr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Slides vil være at finde på KAB’s hjemmeside d.12.juni (link kommer på sidste slide)</a:t>
            </a:r>
          </a:p>
          <a:p>
            <a:pPr>
              <a:buNone/>
            </a:pPr>
            <a:endParaRPr lang="da-DK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999">
            <a:off x="6431742" y="-23370"/>
            <a:ext cx="5076825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4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23207"/>
          <a:stretch/>
        </p:blipFill>
        <p:spPr>
          <a:xfrm>
            <a:off x="6829895" y="1352824"/>
            <a:ext cx="4853592" cy="55077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Beboerproces – skal jeg skrive mig op?</a:t>
            </a:r>
          </a:p>
        </p:txBody>
      </p:sp>
      <p:sp>
        <p:nvSpPr>
          <p:cNvPr id="40" name="Pladsholder til indhold 2"/>
          <p:cNvSpPr txBox="1">
            <a:spLocks/>
          </p:cNvSpPr>
          <p:nvPr/>
        </p:nvSpPr>
        <p:spPr>
          <a:xfrm>
            <a:off x="540001" y="1169581"/>
            <a:ext cx="6137246" cy="56884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Førstegangsudlejning</a:t>
            </a:r>
          </a:p>
          <a:p>
            <a:pPr>
              <a:buNone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Du skal ikke skrive dig på ventelisten</a:t>
            </a: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Efter borgermødet november 2019  kan alle  frit ansøge</a:t>
            </a: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De 50 husstande der flytter ind, skal betale opnoteringsgebyr, aktuelt på 200 kr.  </a:t>
            </a: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r>
              <a:rPr lang="da-DK" sz="2000" b="1" dirty="0">
                <a:solidFill>
                  <a:schemeClr val="tx2"/>
                </a:solidFill>
                <a:latin typeface="+mj-lt"/>
              </a:rPr>
              <a:t>Genudlejning</a:t>
            </a:r>
          </a:p>
          <a:p>
            <a:pPr>
              <a:buNone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Ventelisten åbnes når beboerne er flyttet ind</a:t>
            </a: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r>
              <a:rPr lang="da-DK" sz="2000" dirty="0">
                <a:solidFill>
                  <a:schemeClr val="tx2"/>
                </a:solidFill>
                <a:latin typeface="+mj-lt"/>
              </a:rPr>
              <a:t>Derefter kan andre, der lever op til kriterierne komme på ventelisten</a:t>
            </a: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endParaRPr lang="da-DK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2254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 b="6274"/>
          <a:stretch/>
        </p:blipFill>
        <p:spPr>
          <a:xfrm>
            <a:off x="667889" y="308344"/>
            <a:ext cx="10923474" cy="5139809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321430" y="1348916"/>
            <a:ext cx="4138076" cy="940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Spørgsmål?</a:t>
            </a:r>
          </a:p>
        </p:txBody>
      </p:sp>
      <p:sp>
        <p:nvSpPr>
          <p:cNvPr id="6" name="Rektangel 5"/>
          <p:cNvSpPr/>
          <p:nvPr/>
        </p:nvSpPr>
        <p:spPr>
          <a:xfrm>
            <a:off x="667889" y="6310721"/>
            <a:ext cx="10923475" cy="167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Foto: KAB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26" y="3379441"/>
            <a:ext cx="5336324" cy="30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955">
            <a:off x="9366506" y="1095549"/>
            <a:ext cx="1800562" cy="25994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67889" y="5667153"/>
            <a:ext cx="10269934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5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Tilmeld dig nyhedsbrevet på www.kab-bolig.dk &gt; boligsøgende &gt; boliger på vej</a:t>
            </a:r>
          </a:p>
        </p:txBody>
      </p:sp>
    </p:spTree>
    <p:extLst>
      <p:ext uri="{BB962C8B-B14F-4D97-AF65-F5344CB8AC3E}">
        <p14:creationId xmlns:p14="http://schemas.microsoft.com/office/powerpoint/2010/main" val="368487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5373" b="30737"/>
          <a:stretch/>
        </p:blipFill>
        <p:spPr bwMode="auto">
          <a:xfrm>
            <a:off x="6829894" y="1352824"/>
            <a:ext cx="4841111" cy="551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ved vi om projektet?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999" y="1403498"/>
            <a:ext cx="6179777" cy="49115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50 nye boliger = 2 seniorbofællesskaber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Boligselskabet AKB, Albertslund skal opføre boligerne.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Roholmparken = naturskønne omgivelser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1-plans lejligheder: stuen, 1. og 2. sal (boksbyggeri)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2-3 rum med niveaufri adgang</a:t>
            </a:r>
          </a:p>
          <a:p>
            <a:pPr>
              <a:buNone/>
            </a:pPr>
            <a:r>
              <a:rPr lang="da-DK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Dele fælles faciliteter = flere muligheder</a:t>
            </a:r>
          </a:p>
          <a:p>
            <a:pPr>
              <a:buNone/>
            </a:pPr>
            <a:endParaRPr lang="da-DK" sz="2000" dirty="0"/>
          </a:p>
          <a:p>
            <a:pPr>
              <a:buNone/>
            </a:pPr>
            <a:endParaRPr lang="da-DK" sz="2000" dirty="0"/>
          </a:p>
        </p:txBody>
      </p:sp>
      <p:sp>
        <p:nvSpPr>
          <p:cNvPr id="6" name="Rektangel 5"/>
          <p:cNvSpPr/>
          <p:nvPr/>
        </p:nvSpPr>
        <p:spPr>
          <a:xfrm>
            <a:off x="7081076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r">
              <a:lnSpc>
                <a:spcPct val="90000"/>
              </a:lnSpc>
            </a:pPr>
            <a:r>
              <a:rPr lang="da-DK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AlmenBolig+-boliger i Jyllinge / Foto: KAB</a:t>
            </a:r>
          </a:p>
        </p:txBody>
      </p:sp>
    </p:spTree>
    <p:extLst>
      <p:ext uri="{BB962C8B-B14F-4D97-AF65-F5344CB8AC3E}">
        <p14:creationId xmlns:p14="http://schemas.microsoft.com/office/powerpoint/2010/main" val="331387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1" b="5049"/>
          <a:stretch/>
        </p:blipFill>
        <p:spPr bwMode="auto">
          <a:xfrm>
            <a:off x="6829894" y="1352824"/>
            <a:ext cx="4841111" cy="55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Hvad er et seniorbofællesskab?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1403498"/>
            <a:ext cx="6470400" cy="49115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Et bofællesskab for seniorer: </a:t>
            </a:r>
            <a:br>
              <a:rPr lang="da-DK" sz="2000" dirty="0"/>
            </a:br>
            <a:r>
              <a:rPr lang="da-DK" sz="2000" b="1" dirty="0"/>
              <a:t>typisk 55+ og uden hjemmeboende børn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15-30 selvstændige boliger</a:t>
            </a:r>
            <a:br>
              <a:rPr lang="da-DK" sz="2000" dirty="0"/>
            </a:br>
            <a:r>
              <a:rPr lang="da-DK" sz="2000" b="1" dirty="0"/>
              <a:t>typisk til både par og enlige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fælles værdier </a:t>
            </a:r>
            <a:r>
              <a:rPr lang="da-DK" sz="2000" dirty="0"/>
              <a:t>– typisk ønske om et godt naboskab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fælles faciliteter </a:t>
            </a:r>
            <a:r>
              <a:rPr lang="da-DK" sz="2000" dirty="0"/>
              <a:t>– at være sammen 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fælles aktiviteter </a:t>
            </a:r>
            <a:r>
              <a:rPr lang="da-DK" sz="2000" dirty="0"/>
              <a:t>– at være sammen om</a:t>
            </a:r>
          </a:p>
          <a:p>
            <a:pPr lvl="0">
              <a:buNone/>
            </a:pPr>
            <a:endParaRPr lang="da-DK" sz="2000" dirty="0"/>
          </a:p>
          <a:p>
            <a:pPr>
              <a:buNone/>
            </a:pPr>
            <a:endParaRPr lang="da-DK" sz="2000" dirty="0"/>
          </a:p>
          <a:p>
            <a:pPr>
              <a:buNone/>
            </a:pPr>
            <a:endParaRPr lang="da-DK" sz="2000" dirty="0"/>
          </a:p>
        </p:txBody>
      </p:sp>
      <p:sp>
        <p:nvSpPr>
          <p:cNvPr id="5" name="Rektangel 4"/>
          <p:cNvSpPr/>
          <p:nvPr/>
        </p:nvSpPr>
        <p:spPr>
          <a:xfrm>
            <a:off x="7081076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r">
              <a:lnSpc>
                <a:spcPct val="90000"/>
              </a:lnSpc>
            </a:pPr>
            <a:r>
              <a:rPr lang="da-DK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Seniorbofællesskab i Farum Midtpunkt / Foto: KAB</a:t>
            </a:r>
          </a:p>
        </p:txBody>
      </p:sp>
    </p:spTree>
    <p:extLst>
      <p:ext uri="{BB962C8B-B14F-4D97-AF65-F5344CB8AC3E}">
        <p14:creationId xmlns:p14="http://schemas.microsoft.com/office/powerpoint/2010/main" val="162452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3" r="15843" b="1895"/>
          <a:stretch/>
        </p:blipFill>
        <p:spPr>
          <a:xfrm>
            <a:off x="672354" y="1352824"/>
            <a:ext cx="6774245" cy="55051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7602071" y="1352822"/>
            <a:ext cx="4589929" cy="550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7602071" y="1352822"/>
            <a:ext cx="4589929" cy="5182448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Gode naboer – men ikke hinandens hjemmehjælpere…</a:t>
            </a:r>
          </a:p>
          <a:p>
            <a:pPr>
              <a:buNone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F.eks: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Tryghed med opmærksomhed på hinanden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En høflig omgangstone i hverdagen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Opbakning til aktiviteter og traditioner og fællesskabet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værdier </a:t>
            </a:r>
            <a:b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</a:br>
            <a:r>
              <a:rPr lang="da-DK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- godt naboskab</a:t>
            </a:r>
          </a:p>
        </p:txBody>
      </p:sp>
      <p:sp>
        <p:nvSpPr>
          <p:cNvPr id="9" name="Rektangel 8"/>
          <p:cNvSpPr/>
          <p:nvPr/>
        </p:nvSpPr>
        <p:spPr>
          <a:xfrm>
            <a:off x="2856670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r">
              <a:lnSpc>
                <a:spcPct val="90000"/>
              </a:lnSpc>
            </a:pPr>
            <a:r>
              <a:rPr lang="da-DK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Seniorbofællesskab i Farum Midtpunkt / Foto: KAB</a:t>
            </a:r>
          </a:p>
        </p:txBody>
      </p:sp>
    </p:spTree>
    <p:extLst>
      <p:ext uri="{BB962C8B-B14F-4D97-AF65-F5344CB8AC3E}">
        <p14:creationId xmlns:p14="http://schemas.microsoft.com/office/powerpoint/2010/main" val="136866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7602068" y="1352823"/>
            <a:ext cx="4589929" cy="550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12" name="7F7ACE10-AFF6-49E1-B181-A2F485E1C853" descr="7F7ACE10-AFF6-49E1-B181-A2F485E1C8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25831"/>
          <a:stretch/>
        </p:blipFill>
        <p:spPr bwMode="auto">
          <a:xfrm>
            <a:off x="672353" y="1352822"/>
            <a:ext cx="6763481" cy="550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faciliteter</a:t>
            </a:r>
            <a:b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</a:br>
            <a:r>
              <a:rPr lang="da-DK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- noget at </a:t>
            </a:r>
            <a:r>
              <a:rPr lang="da-DK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være sammen i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7602071" y="1352822"/>
            <a:ext cx="4589929" cy="223035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Fælleslokale med ophold/køkken </a:t>
            </a:r>
            <a:b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– og plads til sammenkomster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Kombineret ophold/gæsteværelse </a:t>
            </a:r>
            <a:b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– med plads til børnebørnene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”Biograf”, træværksted, systue, atelier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>
              <a:buFont typeface="Palatino Linotype" panose="02040502050505030304" pitchFamily="18" charset="0"/>
              <a:buNone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9114" r="26194"/>
          <a:stretch/>
        </p:blipFill>
        <p:spPr>
          <a:xfrm>
            <a:off x="7602072" y="3912285"/>
            <a:ext cx="4599118" cy="2945715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7602069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Foto: KAB</a:t>
            </a:r>
          </a:p>
        </p:txBody>
      </p:sp>
      <p:sp>
        <p:nvSpPr>
          <p:cNvPr id="13" name="Rektangel 12"/>
          <p:cNvSpPr/>
          <p:nvPr/>
        </p:nvSpPr>
        <p:spPr>
          <a:xfrm>
            <a:off x="2845905" y="6697571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r">
              <a:lnSpc>
                <a:spcPct val="90000"/>
              </a:lnSpc>
            </a:pPr>
            <a:r>
              <a:rPr lang="da-DK" sz="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Seniorbofællesskab i Havnestaden, Islands Brygge / Foto: KAB</a:t>
            </a:r>
          </a:p>
        </p:txBody>
      </p:sp>
    </p:spTree>
    <p:extLst>
      <p:ext uri="{BB962C8B-B14F-4D97-AF65-F5344CB8AC3E}">
        <p14:creationId xmlns:p14="http://schemas.microsoft.com/office/powerpoint/2010/main" val="329235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3"/>
          <a:stretch/>
        </p:blipFill>
        <p:spPr bwMode="auto">
          <a:xfrm>
            <a:off x="2397804" y="912735"/>
            <a:ext cx="7306698" cy="54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/>
        </p:nvSpPr>
        <p:spPr>
          <a:xfrm>
            <a:off x="421666" y="1179702"/>
            <a:ext cx="2509793" cy="1009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udeophold 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giver mulighed for at mødes på vej til boligen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Lige pilforbindelse 11"/>
          <p:cNvCxnSpPr/>
          <p:nvPr/>
        </p:nvCxnSpPr>
        <p:spPr>
          <a:xfrm>
            <a:off x="2376688" y="1454274"/>
            <a:ext cx="1254018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9933207" y="1432694"/>
            <a:ext cx="2222921" cy="1009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Fælleslokale 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med siddepladser til alle beboere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2833472" y="6100378"/>
            <a:ext cx="3710763" cy="433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r>
              <a:rPr lang="da-DK" sz="800" dirty="0">
                <a:solidFill>
                  <a:srgbClr val="221E1F"/>
                </a:solidFill>
                <a:latin typeface="Arial Rounded MT Bold" panose="020F0704030504030204" pitchFamily="34" charset="0"/>
              </a:rPr>
              <a:t>SamBo i Havnestaden, AKB, København. Arkitekt: Gröning Arkitekter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Lige pilforbindelse 16"/>
          <p:cNvCxnSpPr/>
          <p:nvPr/>
        </p:nvCxnSpPr>
        <p:spPr>
          <a:xfrm>
            <a:off x="2376688" y="3278585"/>
            <a:ext cx="3038410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/>
          <p:cNvSpPr/>
          <p:nvPr/>
        </p:nvSpPr>
        <p:spPr>
          <a:xfrm>
            <a:off x="9933206" y="2932982"/>
            <a:ext cx="2200139" cy="1009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Køkken 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med god plads til madlavning</a:t>
            </a:r>
            <a:endParaRPr lang="da-DK" sz="8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Lige pilforbindelse 19"/>
          <p:cNvCxnSpPr/>
          <p:nvPr/>
        </p:nvCxnSpPr>
        <p:spPr>
          <a:xfrm>
            <a:off x="2376688" y="5180776"/>
            <a:ext cx="5350888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 24"/>
          <p:cNvSpPr/>
          <p:nvPr/>
        </p:nvSpPr>
        <p:spPr>
          <a:xfrm>
            <a:off x="421666" y="2889990"/>
            <a:ext cx="1989885" cy="1167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Toiletfaciliteter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med bad til gæster og fælles vaskemaskine </a:t>
            </a:r>
            <a:r>
              <a:rPr lang="da-DK" sz="12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(viskestykker mv.)</a:t>
            </a:r>
            <a:endParaRPr lang="da-DK" sz="12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Lige pilforbindelse 28"/>
          <p:cNvCxnSpPr/>
          <p:nvPr/>
        </p:nvCxnSpPr>
        <p:spPr>
          <a:xfrm flipH="1">
            <a:off x="9502693" y="5210191"/>
            <a:ext cx="457409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ktangel 31"/>
          <p:cNvSpPr/>
          <p:nvPr/>
        </p:nvSpPr>
        <p:spPr>
          <a:xfrm>
            <a:off x="9960102" y="4857787"/>
            <a:ext cx="2369844" cy="1167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gæsteværelse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reserveres via kalender i køkkenet</a:t>
            </a:r>
            <a:endParaRPr lang="da-DK" sz="12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Lige pilforbindelse 32"/>
          <p:cNvCxnSpPr/>
          <p:nvPr/>
        </p:nvCxnSpPr>
        <p:spPr>
          <a:xfrm flipH="1">
            <a:off x="9296400" y="1770686"/>
            <a:ext cx="663702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 flipH="1">
            <a:off x="9475798" y="3261492"/>
            <a:ext cx="457409" cy="0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/>
          <p:cNvSpPr/>
          <p:nvPr/>
        </p:nvSpPr>
        <p:spPr>
          <a:xfrm>
            <a:off x="6714356" y="4648524"/>
            <a:ext cx="1127051" cy="418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332019" y="4776119"/>
            <a:ext cx="2369844" cy="1167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adgangsareal</a:t>
            </a:r>
          </a:p>
          <a:p>
            <a:pPr marL="0" lvl="1" indent="-187200">
              <a:lnSpc>
                <a:spcPct val="97000"/>
              </a:lnSpc>
              <a:spcBef>
                <a:spcPts val="600"/>
              </a:spcBef>
            </a:pPr>
            <a:r>
              <a:rPr lang="da-DK" sz="1600" dirty="0">
                <a:solidFill>
                  <a:srgbClr val="4A4E54"/>
                </a:solidFill>
                <a:latin typeface="Arial Rounded MT Bold" panose="020F0704030504030204" pitchFamily="34" charset="0"/>
              </a:rPr>
              <a:t>Med nicher og mulighed for personlig indretning</a:t>
            </a:r>
            <a:endParaRPr lang="da-DK" sz="1200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3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7602068" y="1367001"/>
            <a:ext cx="4589929" cy="550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6479" r="1" b="5592"/>
          <a:stretch/>
        </p:blipFill>
        <p:spPr bwMode="auto">
          <a:xfrm>
            <a:off x="672354" y="1352823"/>
            <a:ext cx="6768352" cy="550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indhold 2"/>
          <p:cNvSpPr txBox="1">
            <a:spLocks/>
          </p:cNvSpPr>
          <p:nvPr/>
        </p:nvSpPr>
        <p:spPr>
          <a:xfrm>
            <a:off x="7602071" y="1352822"/>
            <a:ext cx="4589929" cy="227288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Fællesspisning og madklub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Filmklub, vinklub, hobbyklub…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Udflugter/rejser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Fødselsdage og særlige begivenheder</a:t>
            </a:r>
          </a:p>
          <a:p>
            <a:pPr>
              <a:buFont typeface="Palatino Linotype" panose="02040502050505030304" pitchFamily="18" charset="0"/>
              <a:buNone/>
            </a:pPr>
            <a:endParaRPr lang="da-DK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Billed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1" r="9993" b="32258"/>
          <a:stretch/>
        </p:blipFill>
        <p:spPr bwMode="auto">
          <a:xfrm>
            <a:off x="7602071" y="3912286"/>
            <a:ext cx="4589929" cy="2945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532536" y="174540"/>
            <a:ext cx="11109600" cy="9400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300" kern="1200">
                <a:solidFill>
                  <a:srgbClr val="005A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Fælles aktiviteter </a:t>
            </a:r>
            <a:br>
              <a:rPr lang="da-DK" sz="2000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</a:br>
            <a:r>
              <a:rPr lang="da-DK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- noget at </a:t>
            </a:r>
            <a:r>
              <a:rPr lang="da-DK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være sammen om</a:t>
            </a:r>
          </a:p>
        </p:txBody>
      </p:sp>
      <p:sp>
        <p:nvSpPr>
          <p:cNvPr id="12" name="Rektangel 11"/>
          <p:cNvSpPr/>
          <p:nvPr/>
        </p:nvSpPr>
        <p:spPr>
          <a:xfrm>
            <a:off x="7602069" y="6703358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Farum Midtpunkt /Foto: KAB</a:t>
            </a:r>
          </a:p>
        </p:txBody>
      </p:sp>
      <p:sp>
        <p:nvSpPr>
          <p:cNvPr id="13" name="Rektangel 12"/>
          <p:cNvSpPr/>
          <p:nvPr/>
        </p:nvSpPr>
        <p:spPr>
          <a:xfrm>
            <a:off x="672354" y="6717536"/>
            <a:ext cx="458992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latin typeface="+mj-lt"/>
                <a:cs typeface="Arial" panose="020B0604020202020204" pitchFamily="34" charset="0"/>
              </a:rPr>
              <a:t>Havnestaden, Islands Brygge / Foto: ”Værd at vide om seniorbofællesskaber”</a:t>
            </a:r>
          </a:p>
        </p:txBody>
      </p:sp>
    </p:spTree>
    <p:extLst>
      <p:ext uri="{BB962C8B-B14F-4D97-AF65-F5344CB8AC3E}">
        <p14:creationId xmlns:p14="http://schemas.microsoft.com/office/powerpoint/2010/main" val="28339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9726" r="36322"/>
          <a:stretch/>
        </p:blipFill>
        <p:spPr>
          <a:xfrm>
            <a:off x="6829894" y="1352824"/>
            <a:ext cx="4841111" cy="5505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3"/>
                </a:solidFill>
                <a:latin typeface="Arial Rounded MT Bold" panose="020F0704030504030204" pitchFamily="34" charset="0"/>
              </a:rPr>
              <a:t>Seniorboligen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0000" y="1509824"/>
            <a:ext cx="6147671" cy="48052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Boligen er vigtig: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Niveaufri</a:t>
            </a:r>
            <a:r>
              <a:rPr lang="da-DK" sz="2000" dirty="0"/>
              <a:t> adgang (elevator eller lift)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- mulighed for at blive i boligen på trods af behov for rollator eller midlertidigt behov for kørestol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Fleksibel</a:t>
            </a:r>
            <a:r>
              <a:rPr lang="da-DK" sz="2000" dirty="0"/>
              <a:t> indretning</a:t>
            </a:r>
            <a:br>
              <a:rPr lang="da-DK" sz="2000" dirty="0"/>
            </a:br>
            <a:br>
              <a:rPr lang="da-DK" sz="2000" dirty="0"/>
            </a:br>
            <a:r>
              <a:rPr lang="da-DK" sz="2000" dirty="0"/>
              <a:t>- mulighed for at indrette boligen og sætte sit eget præg</a:t>
            </a:r>
            <a:br>
              <a:rPr lang="da-DK" sz="2000" dirty="0"/>
            </a:b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>
              <a:buNone/>
            </a:pPr>
            <a:endParaRPr lang="da-DK" sz="2000" dirty="0"/>
          </a:p>
          <a:p>
            <a:pPr>
              <a:buNone/>
            </a:pPr>
            <a:endParaRPr lang="da-DK" sz="2000" dirty="0"/>
          </a:p>
        </p:txBody>
      </p:sp>
      <p:sp>
        <p:nvSpPr>
          <p:cNvPr id="8" name="Rektangel 7"/>
          <p:cNvSpPr/>
          <p:nvPr/>
        </p:nvSpPr>
        <p:spPr>
          <a:xfrm>
            <a:off x="3657600" y="1839438"/>
            <a:ext cx="3615069" cy="1307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8 ud af 10 flytter i bofællesskab </a:t>
            </a:r>
            <a:b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da-DK" sz="1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for at  få en mere egnet bolig </a:t>
            </a:r>
          </a:p>
          <a:p>
            <a:endParaRPr lang="da-DK" sz="16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r>
              <a:rPr lang="da-DK" sz="1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Kilde: ”Ældre i bofællesskab” (SBi 2010)</a:t>
            </a:r>
          </a:p>
        </p:txBody>
      </p:sp>
      <p:sp>
        <p:nvSpPr>
          <p:cNvPr id="9" name="Rektangel 8"/>
          <p:cNvSpPr/>
          <p:nvPr/>
        </p:nvSpPr>
        <p:spPr>
          <a:xfrm>
            <a:off x="9803219" y="6703358"/>
            <a:ext cx="2388779" cy="15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lnSpc>
                <a:spcPct val="90000"/>
              </a:lnSpc>
            </a:pPr>
            <a:r>
              <a:rPr lang="da-DK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Farum Midtpunkt /Foto: KAB</a:t>
            </a:r>
          </a:p>
        </p:txBody>
      </p:sp>
    </p:spTree>
    <p:extLst>
      <p:ext uri="{BB962C8B-B14F-4D97-AF65-F5344CB8AC3E}">
        <p14:creationId xmlns:p14="http://schemas.microsoft.com/office/powerpoint/2010/main" val="181114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ere\AppData\Local\SkabelonDesign\AddIns\CacheImage\API\Skyfish\19067506_1600px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ere\AppData\Local\SkabelonDesign\AddIns\CacheImage\API\Skyfish\18045830_1600px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ere\AppData\Local\SkabelonDesign\AddIns\CacheImage\API\Skyfish\19067512_1600px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cere\AppData\Local\SkabelonDesign\AddIns\CacheImage\API\Skyfish\19834391_1600px.jpg"/>
</p:tagLst>
</file>

<file path=ppt/theme/theme1.xml><?xml version="1.0" encoding="utf-8"?>
<a:theme xmlns:a="http://schemas.openxmlformats.org/drawingml/2006/main" name="blank">
  <a:themeElements>
    <a:clrScheme name="KAB">
      <a:dk1>
        <a:srgbClr val="4A4E54"/>
      </a:dk1>
      <a:lt1>
        <a:sysClr val="window" lastClr="FFFFFF"/>
      </a:lt1>
      <a:dk2>
        <a:srgbClr val="005A9B"/>
      </a:dk2>
      <a:lt2>
        <a:srgbClr val="00B0B3"/>
      </a:lt2>
      <a:accent1>
        <a:srgbClr val="005A9B"/>
      </a:accent1>
      <a:accent2>
        <a:srgbClr val="B8D500"/>
      </a:accent2>
      <a:accent3>
        <a:srgbClr val="EE3F65"/>
      </a:accent3>
      <a:accent4>
        <a:srgbClr val="00B0B3"/>
      </a:accent4>
      <a:accent5>
        <a:srgbClr val="EFAB00"/>
      </a:accent5>
      <a:accent6>
        <a:srgbClr val="6B6BA3"/>
      </a:accent6>
      <a:hlink>
        <a:srgbClr val="FF0000"/>
      </a:hlink>
      <a:folHlink>
        <a:srgbClr val="4A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0000"/>
          </a:lnSpc>
          <a:defRPr dirty="0" err="1" smtClean="0">
            <a:latin typeface="Palatino Linotype" panose="0204050205050503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defRPr sz="2600" dirty="0" err="1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30D849A6-1AF5-4F35-BF94-EBDCF5750583}" vid="{3FD06FEB-BC33-46AD-B756-C7210F456597}"/>
    </a:ext>
  </a:extLst>
</a:theme>
</file>

<file path=ppt/theme/theme2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http://schemas.microsoft.com/sharepoint/v3">2016-10-12T08:42:09+00:00</Date>
    <LocalAttachment xmlns="http://schemas.microsoft.com/sharepoint/v3">false</LocalAttachment>
    <CaseID xmlns="http://schemas.microsoft.com/sharepoint/v3">KSG-2017-00091</CaseID>
    <CaseRecordNumber xmlns="http://schemas.microsoft.com/sharepoint/v3">0</CaseRecordNumber>
    <RegistrationDate xmlns="http://schemas.microsoft.com/sharepoint/v3" xsi:nil="true"/>
    <CCMTemplateID xmlns="http://schemas.microsoft.com/sharepoint/v3">0</CCMTemplateID>
    <Related xmlns="http://schemas.microsoft.com/sharepoint/v3">false</Related>
    <CCMSystemID xmlns="http://schemas.microsoft.com/sharepoint/v3">14311da8-8187-49f1-9744-e60169d28ade</CCMSystemID>
    <Finalized xmlns="http://schemas.microsoft.com/sharepoint/v3">false</Finalized>
    <DocID xmlns="http://schemas.microsoft.com/sharepoint/v3">1976990</DocID>
    <TaxCatchAll xmlns="5a9243f7-dfc8-48ea-ab9e-993e3a2b7fc2"/>
    <Classification xmlns="12f93b14-4fda-4c3f-b90c-0a6683996301" xsi:nil="true"/>
    <h66a82a03b7642b691883100c6342cf1 xmlns="12f93b14-4fda-4c3f-b90c-0a6683996301">
      <Terms xmlns="http://schemas.microsoft.com/office/infopath/2007/PartnerControls"/>
    </h66a82a03b7642b691883100c6342cf1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D503D79AF633A84F98274923F466A08E" ma:contentTypeVersion="1" ma:contentTypeDescription="GetOrganized dokument" ma:contentTypeScope="" ma:versionID="6f6e5892d9a9b8c3899b05b444da17ec">
  <xsd:schema xmlns:xsd="http://www.w3.org/2001/XMLSchema" xmlns:xs="http://www.w3.org/2001/XMLSchema" xmlns:p="http://schemas.microsoft.com/office/2006/metadata/properties" xmlns:ns1="http://schemas.microsoft.com/sharepoint/v3" xmlns:ns2="12f93b14-4fda-4c3f-b90c-0a6683996301" xmlns:ns3="5a9243f7-dfc8-48ea-ab9e-993e3a2b7fc2" targetNamespace="http://schemas.microsoft.com/office/2006/metadata/properties" ma:root="true" ma:fieldsID="24433a92eea33e5fff060697f38db9da" ns1:_="" ns2:_="" ns3:_="">
    <xsd:import namespace="http://schemas.microsoft.com/sharepoint/v3"/>
    <xsd:import namespace="12f93b14-4fda-4c3f-b90c-0a6683996301"/>
    <xsd:import namespace="5a9243f7-dfc8-48ea-ab9e-993e3a2b7fc2"/>
    <xsd:element name="properties">
      <xsd:complexType>
        <xsd:sequence>
          <xsd:element name="documentManagement">
            <xsd:complexType>
              <xsd:all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LocalAttachment" minOccurs="0"/>
                <xsd:element ref="ns1:RegistrationDate" minOccurs="0"/>
                <xsd:element ref="ns1:CaseRecordNumber" minOccurs="0"/>
                <xsd:element ref="ns1:CCMSystemID" minOccurs="0"/>
                <xsd:element ref="ns1:CCMTemplateName" minOccurs="0"/>
                <xsd:element ref="ns1:CCMTemplateVersion" minOccurs="0"/>
                <xsd:element ref="ns1:MailHasAttachments" minOccurs="0"/>
                <xsd:element ref="ns1:WasEncrypted" minOccurs="0"/>
                <xsd:element ref="ns1:WasSigned" minOccurs="0"/>
                <xsd:element ref="ns2:h66a82a03b7642b691883100c6342cf1" minOccurs="0"/>
                <xsd:element ref="ns3:TaxCatchAll" minOccurs="0"/>
                <xsd:element ref="ns2:Classification" minOccurs="0"/>
                <xsd:element ref="ns1:CCMTemplateID" minOccurs="0"/>
                <xsd:element ref="ns1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ID" ma:index="8" nillable="true" ma:displayName="Sags ID" ma:default="Tildeler" ma:internalName="CaseID" ma:readOnly="true">
      <xsd:simpleType>
        <xsd:restriction base="dms:Text"/>
      </xsd:simpleType>
    </xsd:element>
    <xsd:element name="DocID" ma:index="9" nillable="true" ma:displayName="Dok ID" ma:default="Tildeler" ma:internalName="DocID" ma:readOnly="true">
      <xsd:simpleType>
        <xsd:restriction base="dms:Text"/>
      </xsd:simpleType>
    </xsd:element>
    <xsd:element name="Finalized" ma:index="10" nillable="true" ma:displayName="Endeligt" ma:default="False" ma:internalName="Finalized" ma:readOnly="true">
      <xsd:simpleType>
        <xsd:restriction base="dms:Boolean"/>
      </xsd:simpleType>
    </xsd:element>
    <xsd:element name="Related" ma:index="11" nillable="true" ma:displayName="Vedhæftet dokument" ma:default="False" ma:internalName="Related" ma:readOnly="true">
      <xsd:simpleType>
        <xsd:restriction base="dms:Boolean"/>
      </xsd:simpleType>
    </xsd:element>
    <xsd:element name="LocalAttachment" ma:index="12" nillable="true" ma:displayName="Lokalt bilag" ma:default="False" ma:internalName="LocalAttachment" ma:readOnly="true">
      <xsd:simpleType>
        <xsd:restriction base="dms:Boolean"/>
      </xsd:simpleType>
    </xsd:element>
    <xsd:element name="RegistrationDate" ma:index="13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4" nillable="true" ma:displayName="Akt ID" ma:decimals="0" ma:default="0" ma:internalName="CaseRecordNumber" ma:readOnly="true">
      <xsd:simpleType>
        <xsd:restriction base="dms:Number"/>
      </xsd:simpleType>
    </xsd:element>
    <xsd:element name="CCMSystemID" ma:index="15" nillable="true" ma:displayName="CCMSystemID" ma:hidden="true" ma:internalName="CCMSystemID" ma:readOnly="true">
      <xsd:simpleType>
        <xsd:restriction base="dms:Text"/>
      </xsd:simpleType>
    </xsd:element>
    <xsd:element name="CCMTemplateName" ma:index="16" nillable="true" ma:displayName="Skabelon navn" ma:internalName="CCMTemplateName" ma:readOnly="true">
      <xsd:simpleType>
        <xsd:restriction base="dms:Text"/>
      </xsd:simpleType>
    </xsd:element>
    <xsd:element name="CCMTemplateVersion" ma:index="17" nillable="true" ma:displayName="Skabelon version" ma:internalName="CCMTemplateVersion" ma:readOnly="true">
      <xsd:simpleType>
        <xsd:restriction base="dms:Text"/>
      </xsd:simpleType>
    </xsd:element>
    <xsd:element name="MailHasAttachments" ma:index="18" nillable="true" ma:displayName="E-mail har vedhæftede filer" ma:default="False" ma:internalName="MailHasAttachments" ma:readOnly="true">
      <xsd:simpleType>
        <xsd:restriction base="dms:Boolean"/>
      </xsd:simpleType>
    </xsd:element>
    <xsd:element name="WasEncrypted" ma:index="19" nillable="true" ma:displayName="Krypteret" ma:default="False" ma:internalName="WasEncrypted" ma:readOnly="true">
      <xsd:simpleType>
        <xsd:restriction base="dms:Boolean"/>
      </xsd:simpleType>
    </xsd:element>
    <xsd:element name="WasSigned" ma:index="20" nillable="true" ma:displayName="Signeret" ma:default="False" ma:internalName="WasSigned" ma:readOnly="true">
      <xsd:simpleType>
        <xsd:restriction base="dms:Boolean"/>
      </xsd:simpleType>
    </xsd:element>
    <xsd:element name="CCMTemplateID" ma:index="25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Date" ma:index="26" nillable="true" ma:displayName="Dokumentdato" ma:default="[today]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93b14-4fda-4c3f-b90c-0a6683996301" elementFormDefault="qualified">
    <xsd:import namespace="http://schemas.microsoft.com/office/2006/documentManagement/types"/>
    <xsd:import namespace="http://schemas.microsoft.com/office/infopath/2007/PartnerControls"/>
    <xsd:element name="h66a82a03b7642b691883100c6342cf1" ma:index="22" nillable="true" ma:taxonomy="true" ma:internalName="h66a82a03b7642b691883100c6342cf1" ma:taxonomyFieldName="DocumentType" ma:displayName="Dokumenttype" ma:default="" ma:fieldId="{166a82a0-3b76-42b6-9188-3100c6342cf1}" ma:sspId="ad658367-a58e-4a5f-bfd8-8c5085aa7d53" ma:termSetId="c282b481-82e5-4c79-9aac-a6fd048d348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lassification" ma:index="24" nillable="true" ma:displayName="Klassifikation" ma:internalName="Classification">
      <xsd:simpleType>
        <xsd:restriction base="dms:Choic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243f7-dfc8-48ea-ab9e-993e3a2b7fc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description="" ma:hidden="true" ma:list="{f6e1de6d-c517-4759-b9aa-1356bc8f1534}" ma:internalName="TaxCatchAll" ma:showField="CatchAllData" ma:web="5a9243f7-dfc8-48ea-ab9e-993e3a2b7f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18B577-102B-4A89-9113-C63267D07CB3}">
  <ds:schemaRefs>
    <ds:schemaRef ds:uri="http://schemas.microsoft.com/office/2006/metadata/properties"/>
    <ds:schemaRef ds:uri="http://purl.org/dc/elements/1.1/"/>
    <ds:schemaRef ds:uri="http://purl.org/dc/terms/"/>
    <ds:schemaRef ds:uri="5a9243f7-dfc8-48ea-ab9e-993e3a2b7fc2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2f93b14-4fda-4c3f-b90c-0a668399630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27948F-C390-4FAA-A30B-2E37FC71B2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DF5959-FF65-457E-94FC-6BE617B1E7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f93b14-4fda-4c3f-b90c-0a6683996301"/>
    <ds:schemaRef ds:uri="5a9243f7-dfc8-48ea-ab9e-993e3a2b7f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1199</TotalTime>
  <Words>1006</Words>
  <Application>Microsoft Office PowerPoint</Application>
  <PresentationFormat>Widescreen</PresentationFormat>
  <Paragraphs>408</Paragraphs>
  <Slides>21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7" baseType="lpstr">
      <vt:lpstr>Arial</vt:lpstr>
      <vt:lpstr>Arial Rounded MT Bold</vt:lpstr>
      <vt:lpstr>HelveticaNeueLT Std Lt Cn</vt:lpstr>
      <vt:lpstr>Palatino Linotype</vt:lpstr>
      <vt:lpstr>Verdana</vt:lpstr>
      <vt:lpstr>blank</vt:lpstr>
      <vt:lpstr>PowerPoint-præsentation</vt:lpstr>
      <vt:lpstr>Program</vt:lpstr>
      <vt:lpstr>Hvad ved vi om projektet?</vt:lpstr>
      <vt:lpstr>Hvad er et seniorbofællesskab?</vt:lpstr>
      <vt:lpstr>PowerPoint-præsentation</vt:lpstr>
      <vt:lpstr>PowerPoint-præsentation</vt:lpstr>
      <vt:lpstr>PowerPoint-præsentation</vt:lpstr>
      <vt:lpstr>PowerPoint-præsentation</vt:lpstr>
      <vt:lpstr>Seniorboligen</vt:lpstr>
      <vt:lpstr>PowerPoint-præsentation</vt:lpstr>
      <vt:lpstr>Hvad betyder det at bo alment?</vt:lpstr>
      <vt:lpstr>Beboerproces</vt:lpstr>
      <vt:lpstr>PowerPoint-præsentation</vt:lpstr>
      <vt:lpstr>Foreløbig tidsplan for byggeriet</vt:lpstr>
      <vt:lpstr>Foreløbig tidsplan for byggeriet</vt:lpstr>
      <vt:lpstr>Foreløbig tidsplan for byggeriet</vt:lpstr>
      <vt:lpstr>Foreløbig tidsplan for byggeriet</vt:lpstr>
      <vt:lpstr>Foreløbig tidsplan for byggeriet</vt:lpstr>
      <vt:lpstr>Foreløbig tidsplan for byggeriet</vt:lpstr>
      <vt:lpstr>Beboerproces – skal jeg skrive mig op?</vt:lpstr>
      <vt:lpstr>PowerPoint-præsentation</vt:lpstr>
    </vt:vector>
  </TitlesOfParts>
  <Company>KAB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og boligudvikling i  Farum Midtpunkt</dc:title>
  <dc:creator>Dea Maria Petersen</dc:creator>
  <cp:lastModifiedBy>Julie Kvetny Jakobsen</cp:lastModifiedBy>
  <cp:revision>165</cp:revision>
  <cp:lastPrinted>2017-06-08T05:05:28Z</cp:lastPrinted>
  <dcterms:created xsi:type="dcterms:W3CDTF">2016-10-12T06:36:12Z</dcterms:created>
  <dcterms:modified xsi:type="dcterms:W3CDTF">2017-06-08T11:45:34Z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ArtworkDefinitionTemplate">
    <vt:lpwstr>Presentation</vt:lpwstr>
  </property>
  <property fmtid="{D5CDD505-2E9C-101B-9397-08002B2CF9AE}" pid="4" name="HelpDocument">
    <vt:lpwstr>KAB PowerPoint.html</vt:lpwstr>
  </property>
  <property fmtid="{D5CDD505-2E9C-101B-9397-08002B2CF9AE}" pid="5" name="SD_MenuGroup">
    <vt:lpwstr>Designskabeloner</vt:lpwstr>
  </property>
  <property fmtid="{D5CDD505-2E9C-101B-9397-08002B2CF9AE}" pid="6" name="SD_DocumentLanguageString">
    <vt:lpwstr>Dansk</vt:lpwstr>
  </property>
  <property fmtid="{D5CDD505-2E9C-101B-9397-08002B2CF9AE}" pid="7" name="SD_CtlText_Usersettings_Userprofile">
    <vt:lpwstr>dmp</vt:lpwstr>
  </property>
  <property fmtid="{D5CDD505-2E9C-101B-9397-08002B2CF9AE}" pid="8" name="SD_DocumentLanguage">
    <vt:lpwstr>da-DK</vt:lpwstr>
  </property>
  <property fmtid="{D5CDD505-2E9C-101B-9397-08002B2CF9AE}" pid="9" name="SD_UserprofileName">
    <vt:lpwstr>dmp</vt:lpwstr>
  </property>
  <property fmtid="{D5CDD505-2E9C-101B-9397-08002B2CF9AE}" pid="10" name="SD_OFF_ID">
    <vt:lpwstr>1</vt:lpwstr>
  </property>
  <property fmtid="{D5CDD505-2E9C-101B-9397-08002B2CF9AE}" pid="11" name="CurrentOfficeID">
    <vt:lpwstr>1</vt:lpwstr>
  </property>
  <property fmtid="{D5CDD505-2E9C-101B-9397-08002B2CF9AE}" pid="12" name="SD_OFF_Unit">
    <vt:lpwstr>KAB</vt:lpwstr>
  </property>
  <property fmtid="{D5CDD505-2E9C-101B-9397-08002B2CF9AE}" pid="13" name="SD_OFF_RealName">
    <vt:lpwstr>KAB</vt:lpwstr>
  </property>
  <property fmtid="{D5CDD505-2E9C-101B-9397-08002B2CF9AE}" pid="14" name="SD_OFF_Admin">
    <vt:lpwstr/>
  </property>
  <property fmtid="{D5CDD505-2E9C-101B-9397-08002B2CF9AE}" pid="15" name="SD_OFF_Address">
    <vt:lpwstr>Vester Voldgade 17*1552 København V</vt:lpwstr>
  </property>
  <property fmtid="{D5CDD505-2E9C-101B-9397-08002B2CF9AE}" pid="16" name="SD_OFF_LogoPP1">
    <vt:lpwstr>KAB2.emf</vt:lpwstr>
  </property>
  <property fmtid="{D5CDD505-2E9C-101B-9397-08002B2CF9AE}" pid="17" name="SD_OFF_PPScaleMode">
    <vt:lpwstr>ScaleToWidth</vt:lpwstr>
  </property>
  <property fmtid="{D5CDD505-2E9C-101B-9397-08002B2CF9AE}" pid="18" name="SD_OFF_PPPlaceholder">
    <vt:lpwstr>SD_ART_Logo</vt:lpwstr>
  </property>
  <property fmtid="{D5CDD505-2E9C-101B-9397-08002B2CF9AE}" pid="19" name="SD_OFF_Logo1">
    <vt:lpwstr>KAB.emf</vt:lpwstr>
  </property>
  <property fmtid="{D5CDD505-2E9C-101B-9397-08002B2CF9AE}" pid="20" name="SD_OFF_Logo1-2">
    <vt:lpwstr/>
  </property>
  <property fmtid="{D5CDD505-2E9C-101B-9397-08002B2CF9AE}" pid="21" name="SD_OFF_Logo2">
    <vt:lpwstr>KAB2.emf</vt:lpwstr>
  </property>
  <property fmtid="{D5CDD505-2E9C-101B-9397-08002B2CF9AE}" pid="22" name="SD_OFF_Slogan">
    <vt:lpwstr/>
  </property>
  <property fmtid="{D5CDD505-2E9C-101B-9397-08002B2CF9AE}" pid="23" name="SD_OFF_Logo1Width">
    <vt:lpwstr>3,6</vt:lpwstr>
  </property>
  <property fmtid="{D5CDD505-2E9C-101B-9397-08002B2CF9AE}" pid="24" name="SD_OFF_Logo1_X">
    <vt:lpwstr>16,2</vt:lpwstr>
  </property>
  <property fmtid="{D5CDD505-2E9C-101B-9397-08002B2CF9AE}" pid="25" name="SD_OFF_Logo1_Y">
    <vt:lpwstr>1,4</vt:lpwstr>
  </property>
  <property fmtid="{D5CDD505-2E9C-101B-9397-08002B2CF9AE}" pid="26" name="SD_OFF_Logo2Width">
    <vt:lpwstr>3,6</vt:lpwstr>
  </property>
  <property fmtid="{D5CDD505-2E9C-101B-9397-08002B2CF9AE}" pid="27" name="SD_OFF_Logo2_X">
    <vt:lpwstr>16,2</vt:lpwstr>
  </property>
  <property fmtid="{D5CDD505-2E9C-101B-9397-08002B2CF9AE}" pid="28" name="SD_OFF_Logo2_Y">
    <vt:lpwstr>1,4</vt:lpwstr>
  </property>
  <property fmtid="{D5CDD505-2E9C-101B-9397-08002B2CF9AE}" pid="29" name="SD_OFF_Phone|Fax">
    <vt:lpwstr>33 63 10 00|</vt:lpwstr>
  </property>
  <property fmtid="{D5CDD505-2E9C-101B-9397-08002B2CF9AE}" pid="30" name="SD_OFF_Email">
    <vt:lpwstr>kab@kab-bolig.dk</vt:lpwstr>
  </property>
  <property fmtid="{D5CDD505-2E9C-101B-9397-08002B2CF9AE}" pid="31" name="SD_OFF_Web">
    <vt:lpwstr>www.kab-bolig.dk</vt:lpwstr>
  </property>
  <property fmtid="{D5CDD505-2E9C-101B-9397-08002B2CF9AE}" pid="32" name="SD_OFF_CVR">
    <vt:lpwstr>56 81 59 10</vt:lpwstr>
  </property>
  <property fmtid="{D5CDD505-2E9C-101B-9397-08002B2CF9AE}" pid="33" name="SD_OFF_Hours01">
    <vt:lpwstr>Man-ons|10.00-14.30</vt:lpwstr>
  </property>
  <property fmtid="{D5CDD505-2E9C-101B-9397-08002B2CF9AE}" pid="34" name="SD_OFF_Hours02">
    <vt:lpwstr>Torsdag|10.00-18.00</vt:lpwstr>
  </property>
  <property fmtid="{D5CDD505-2E9C-101B-9397-08002B2CF9AE}" pid="35" name="SD_OFF_Hours03">
    <vt:lpwstr>Fredag|10.00-12.00</vt:lpwstr>
  </property>
  <property fmtid="{D5CDD505-2E9C-101B-9397-08002B2CF9AE}" pid="36" name="SD_OFF_Hours04">
    <vt:lpwstr/>
  </property>
  <property fmtid="{D5CDD505-2E9C-101B-9397-08002B2CF9AE}" pid="37" name="SD_OFF_Hours05">
    <vt:lpwstr/>
  </property>
  <property fmtid="{D5CDD505-2E9C-101B-9397-08002B2CF9AE}" pid="38" name="SD_OFF_PhoneHours01">
    <vt:lpwstr>Man-ons|09.00-15.30</vt:lpwstr>
  </property>
  <property fmtid="{D5CDD505-2E9C-101B-9397-08002B2CF9AE}" pid="39" name="SD_OFF_PhoneHours02">
    <vt:lpwstr>Torsdag|10.00-18.00</vt:lpwstr>
  </property>
  <property fmtid="{D5CDD505-2E9C-101B-9397-08002B2CF9AE}" pid="40" name="SD_OFF_PhoneHours03">
    <vt:lpwstr>Fredag|09.00-13.00</vt:lpwstr>
  </property>
  <property fmtid="{D5CDD505-2E9C-101B-9397-08002B2CF9AE}" pid="41" name="SD_OFF_PhoneHours04">
    <vt:lpwstr/>
  </property>
  <property fmtid="{D5CDD505-2E9C-101B-9397-08002B2CF9AE}" pid="42" name="SD_OFF_PhoneHours05">
    <vt:lpwstr/>
  </property>
  <property fmtid="{D5CDD505-2E9C-101B-9397-08002B2CF9AE}" pid="43" name="SD_OFF_ArtworkDefinition">
    <vt:lpwstr>KAB</vt:lpwstr>
  </property>
  <property fmtid="{D5CDD505-2E9C-101B-9397-08002B2CF9AE}" pid="44" name="LastCompletedArtworkDefinition">
    <vt:lpwstr>KAB</vt:lpwstr>
  </property>
  <property fmtid="{D5CDD505-2E9C-101B-9397-08002B2CF9AE}" pid="45" name="SD_USR_Name">
    <vt:lpwstr>Dea Maria Petersen</vt:lpwstr>
  </property>
  <property fmtid="{D5CDD505-2E9C-101B-9397-08002B2CF9AE}" pid="46" name="SD_USR_Title">
    <vt:lpwstr>Proceskonsulent</vt:lpwstr>
  </property>
  <property fmtid="{D5CDD505-2E9C-101B-9397-08002B2CF9AE}" pid="47" name="SD_USR_DirectFax">
    <vt:lpwstr/>
  </property>
  <property fmtid="{D5CDD505-2E9C-101B-9397-08002B2CF9AE}" pid="48" name="SD_USR_DirectPhone">
    <vt:lpwstr>33 63 13 64</vt:lpwstr>
  </property>
  <property fmtid="{D5CDD505-2E9C-101B-9397-08002B2CF9AE}" pid="49" name="SD_USR_DirectEmail">
    <vt:lpwstr>dmp@kab-bolig.dk</vt:lpwstr>
  </property>
  <property fmtid="{D5CDD505-2E9C-101B-9397-08002B2CF9AE}" pid="50" name="SD_USR_Address">
    <vt:lpwstr>Vester Voldgade 17_x000d_
1552 København V</vt:lpwstr>
  </property>
  <property fmtid="{D5CDD505-2E9C-101B-9397-08002B2CF9AE}" pid="51" name="SD_USR_Fax">
    <vt:lpwstr>33 63 10 01</vt:lpwstr>
  </property>
  <property fmtid="{D5CDD505-2E9C-101B-9397-08002B2CF9AE}" pid="52" name="SD_USR_Phone">
    <vt:lpwstr>33 63 10 00</vt:lpwstr>
  </property>
  <property fmtid="{D5CDD505-2E9C-101B-9397-08002B2CF9AE}" pid="53" name="SD_USR_Email">
    <vt:lpwstr>kab@kab-bolig.dk</vt:lpwstr>
  </property>
  <property fmtid="{D5CDD505-2E9C-101B-9397-08002B2CF9AE}" pid="54" name="SD_USR_Web">
    <vt:lpwstr>www.kab-bolig.dk</vt:lpwstr>
  </property>
  <property fmtid="{D5CDD505-2E9C-101B-9397-08002B2CF9AE}" pid="55" name="SD_USR_CVR">
    <vt:lpwstr>56 81 59 10</vt:lpwstr>
  </property>
  <property fmtid="{D5CDD505-2E9C-101B-9397-08002B2CF9AE}" pid="56" name="SD_USR_Hours01">
    <vt:lpwstr>10.00-14.30</vt:lpwstr>
  </property>
  <property fmtid="{D5CDD505-2E9C-101B-9397-08002B2CF9AE}" pid="57" name="SD_USR_Days01">
    <vt:lpwstr>Man-ons</vt:lpwstr>
  </property>
  <property fmtid="{D5CDD505-2E9C-101B-9397-08002B2CF9AE}" pid="58" name="SD_USR_Hours02">
    <vt:lpwstr>10.00-18.00</vt:lpwstr>
  </property>
  <property fmtid="{D5CDD505-2E9C-101B-9397-08002B2CF9AE}" pid="59" name="SD_USR_Days02">
    <vt:lpwstr>Torsdag</vt:lpwstr>
  </property>
  <property fmtid="{D5CDD505-2E9C-101B-9397-08002B2CF9AE}" pid="60" name="SD_USR_Hours03">
    <vt:lpwstr>10.00-12.00</vt:lpwstr>
  </property>
  <property fmtid="{D5CDD505-2E9C-101B-9397-08002B2CF9AE}" pid="61" name="SD_USR_Days03">
    <vt:lpwstr>Fredag</vt:lpwstr>
  </property>
  <property fmtid="{D5CDD505-2E9C-101B-9397-08002B2CF9AE}" pid="62" name="SD_USR_Hours04">
    <vt:lpwstr/>
  </property>
  <property fmtid="{D5CDD505-2E9C-101B-9397-08002B2CF9AE}" pid="63" name="SD_USR_Days04">
    <vt:lpwstr/>
  </property>
  <property fmtid="{D5CDD505-2E9C-101B-9397-08002B2CF9AE}" pid="64" name="SD_USR_Hours05">
    <vt:lpwstr/>
  </property>
  <property fmtid="{D5CDD505-2E9C-101B-9397-08002B2CF9AE}" pid="65" name="SD_USR_Days05">
    <vt:lpwstr/>
  </property>
  <property fmtid="{D5CDD505-2E9C-101B-9397-08002B2CF9AE}" pid="66" name="DocumentInfoFinished">
    <vt:lpwstr>True</vt:lpwstr>
  </property>
  <property fmtid="{D5CDD505-2E9C-101B-9397-08002B2CF9AE}" pid="67" name="ColorExtensionSet">
    <vt:lpwstr>2</vt:lpwstr>
  </property>
  <property fmtid="{D5CDD505-2E9C-101B-9397-08002B2CF9AE}" pid="68" name="ContentTypeId">
    <vt:lpwstr>0x010100AC085CFC53BC46CEA2EADE194AD9D48200D503D79AF633A84F98274923F466A08E</vt:lpwstr>
  </property>
  <property fmtid="{D5CDD505-2E9C-101B-9397-08002B2CF9AE}" pid="69" name="DocumentType">
    <vt:lpwstr/>
  </property>
  <property fmtid="{D5CDD505-2E9C-101B-9397-08002B2CF9AE}" pid="70" name="CCMSystem">
    <vt:lpwstr> </vt:lpwstr>
  </property>
</Properties>
</file>