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9"/>
  </p:notesMasterIdLst>
  <p:sldIdLst>
    <p:sldId id="323" r:id="rId2"/>
    <p:sldId id="324" r:id="rId3"/>
    <p:sldId id="414" r:id="rId4"/>
    <p:sldId id="415" r:id="rId5"/>
    <p:sldId id="416" r:id="rId6"/>
    <p:sldId id="417" r:id="rId7"/>
    <p:sldId id="418" r:id="rId8"/>
    <p:sldId id="413" r:id="rId9"/>
    <p:sldId id="426" r:id="rId10"/>
    <p:sldId id="419" r:id="rId11"/>
    <p:sldId id="420" r:id="rId12"/>
    <p:sldId id="421" r:id="rId13"/>
    <p:sldId id="422" r:id="rId14"/>
    <p:sldId id="423" r:id="rId15"/>
    <p:sldId id="425" r:id="rId16"/>
    <p:sldId id="410" r:id="rId17"/>
    <p:sldId id="356" r:id="rId18"/>
  </p:sldIdLst>
  <p:sldSz cx="9144000" cy="6858000" type="screen4x3"/>
  <p:notesSz cx="6794500" cy="99314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634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orient="horz" pos="459">
          <p15:clr>
            <a:srgbClr val="A4A3A4"/>
          </p15:clr>
        </p15:guide>
        <p15:guide id="5" orient="horz" pos="636">
          <p15:clr>
            <a:srgbClr val="A4A3A4"/>
          </p15:clr>
        </p15:guide>
        <p15:guide id="6" orient="horz" pos="4133">
          <p15:clr>
            <a:srgbClr val="A4A3A4"/>
          </p15:clr>
        </p15:guide>
        <p15:guide id="7" pos="2880">
          <p15:clr>
            <a:srgbClr val="A4A3A4"/>
          </p15:clr>
        </p15:guide>
        <p15:guide id="8" pos="363">
          <p15:clr>
            <a:srgbClr val="A4A3A4"/>
          </p15:clr>
        </p15:guide>
        <p15:guide id="9" pos="5397">
          <p15:clr>
            <a:srgbClr val="A4A3A4"/>
          </p15:clr>
        </p15:guide>
        <p15:guide id="10" pos="547">
          <p15:clr>
            <a:srgbClr val="A4A3A4"/>
          </p15:clr>
        </p15:guide>
        <p15:guide id="11" pos="732">
          <p15:clr>
            <a:srgbClr val="A4A3A4"/>
          </p15:clr>
        </p15:guide>
        <p15:guide id="12" pos="204">
          <p15:clr>
            <a:srgbClr val="A4A3A4"/>
          </p15:clr>
        </p15:guide>
        <p15:guide id="13" pos="5584">
          <p15:clr>
            <a:srgbClr val="A4A3A4"/>
          </p15:clr>
        </p15:guide>
        <p15:guide id="14" pos="2816">
          <p15:clr>
            <a:srgbClr val="A4A3A4"/>
          </p15:clr>
        </p15:guide>
        <p15:guide id="15" pos="294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Forfatter" initials="F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E5C47"/>
    <a:srgbClr val="000000"/>
    <a:srgbClr val="AAAAA5"/>
    <a:srgbClr val="F244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56"/>
    <p:restoredTop sz="94681"/>
  </p:normalViewPr>
  <p:slideViewPr>
    <p:cSldViewPr snapToObjects="1" showGuides="1">
      <p:cViewPr varScale="1">
        <p:scale>
          <a:sx n="65" d="100"/>
          <a:sy n="65" d="100"/>
        </p:scale>
        <p:origin x="414" y="54"/>
      </p:cViewPr>
      <p:guideLst>
        <p:guide orient="horz" pos="2160"/>
        <p:guide orient="horz" pos="3634"/>
        <p:guide orient="horz" pos="913"/>
        <p:guide orient="horz" pos="459"/>
        <p:guide orient="horz" pos="636"/>
        <p:guide orient="horz" pos="4133"/>
        <p:guide pos="2880"/>
        <p:guide pos="363"/>
        <p:guide pos="5397"/>
        <p:guide pos="547"/>
        <p:guide pos="732"/>
        <p:guide pos="204"/>
        <p:guide pos="5584"/>
        <p:guide pos="2816"/>
        <p:guide pos="294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97" d="100"/>
          <a:sy n="97" d="100"/>
        </p:scale>
        <p:origin x="3624" y="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C4CF645B-C761-4872-B60F-1D60218E2B8F}" type="datetimeFigureOut">
              <a:rPr lang="da-DK" smtClean="0"/>
              <a:pPr/>
              <a:t>08-06-2017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BBC8822B-13E8-4F44-B2DE-C310979626B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81491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8822B-13E8-4F44-B2DE-C310979626B0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85352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8822B-13E8-4F44-B2DE-C310979626B0}" type="slidenum">
              <a:rPr lang="da-DK" smtClean="0"/>
              <a:pPr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83948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8822B-13E8-4F44-B2DE-C310979626B0}" type="slidenum">
              <a:rPr lang="da-DK" smtClean="0"/>
              <a:pPr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4672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8822B-13E8-4F44-B2DE-C310979626B0}" type="slidenum">
              <a:rPr lang="da-DK" smtClean="0"/>
              <a:pPr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0573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8822B-13E8-4F44-B2DE-C310979626B0}" type="slidenum">
              <a:rPr lang="da-DK" smtClean="0"/>
              <a:pPr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18668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8822B-13E8-4F44-B2DE-C310979626B0}" type="slidenum">
              <a:rPr lang="da-DK" smtClean="0"/>
              <a:pPr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97112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8822B-13E8-4F44-B2DE-C310979626B0}" type="slidenum">
              <a:rPr lang="da-DK" smtClean="0"/>
              <a:pPr/>
              <a:t>15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743993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8822B-13E8-4F44-B2DE-C310979626B0}" type="slidenum">
              <a:rPr lang="da-DK" smtClean="0"/>
              <a:pPr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34353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8822B-13E8-4F44-B2DE-C310979626B0}" type="slidenum">
              <a:rPr lang="da-DK" smtClean="0"/>
              <a:pPr/>
              <a:t>17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07487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8822B-13E8-4F44-B2DE-C310979626B0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6808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8822B-13E8-4F44-B2DE-C310979626B0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56296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8822B-13E8-4F44-B2DE-C310979626B0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82170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8822B-13E8-4F44-B2DE-C310979626B0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78559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8822B-13E8-4F44-B2DE-C310979626B0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8526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8822B-13E8-4F44-B2DE-C310979626B0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66305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8822B-13E8-4F44-B2DE-C310979626B0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1873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8822B-13E8-4F44-B2DE-C310979626B0}" type="slidenum">
              <a:rPr lang="da-DK" smtClean="0"/>
              <a:pPr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76815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or overskrift og ind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16" y="1009650"/>
            <a:ext cx="8576584" cy="1773414"/>
          </a:xfrm>
        </p:spPr>
        <p:txBody>
          <a:bodyPr anchor="b" anchorCtr="0">
            <a:noAutofit/>
          </a:bodyPr>
          <a:lstStyle>
            <a:lvl1pPr>
              <a:lnSpc>
                <a:spcPct val="92000"/>
              </a:lnSpc>
              <a:defRPr sz="6000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650" y="2939819"/>
            <a:ext cx="8532948" cy="1752600"/>
          </a:xfrm>
        </p:spPr>
        <p:txBody>
          <a:bodyPr>
            <a:normAutofit/>
          </a:bodyPr>
          <a:lstStyle>
            <a:lvl1pPr marL="0" indent="0" algn="l">
              <a:lnSpc>
                <a:spcPct val="96000"/>
              </a:lnSpc>
              <a:buNone/>
              <a:defRPr sz="2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0040-FD42-41C3-BC26-38D222386E4B}" type="datetime1">
              <a:rPr lang="da-DK" smtClean="0"/>
              <a:t>08-06-2017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 helejet Realdaniaselskab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3724-897E-4285-81E1-E494B84B7AF4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463" y="6307590"/>
            <a:ext cx="2061675" cy="265838"/>
          </a:xfrm>
          <a:prstGeom prst="rect">
            <a:avLst/>
          </a:prstGeom>
        </p:spPr>
      </p:pic>
      <p:sp>
        <p:nvSpPr>
          <p:cNvPr id="8" name="AutoShape 4"/>
          <p:cNvSpPr>
            <a:spLocks/>
          </p:cNvSpPr>
          <p:nvPr userDrawn="1"/>
        </p:nvSpPr>
        <p:spPr bwMode="gray">
          <a:xfrm>
            <a:off x="-2556792" y="0"/>
            <a:ext cx="2469479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accent6"/>
                </a:solidFill>
                <a:cs typeface="Arial" charset="0"/>
              </a:rPr>
              <a:t>Vis hjælpelinjer som hjælper ved placering af objekter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accent6"/>
                </a:solidFill>
                <a:cs typeface="Arial" charset="0"/>
              </a:rPr>
              <a:t>1.	Højreklik udenfor slidet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accent6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accent6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accent6"/>
                </a:solidFill>
                <a:cs typeface="Arial" charset="0"/>
              </a:rPr>
              <a:t>Vælg OK 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0748" y="1350293"/>
            <a:ext cx="2084759" cy="2065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240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1FA-9743-43A8-B7A2-EF02A8CC93D4}" type="datetime1">
              <a:rPr lang="da-DK" smtClean="0"/>
              <a:t>08-06-2017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 helejet Realdaniaselskab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3724-897E-4285-81E1-E494B84B7AF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7875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200D-9CAE-458C-8C49-1F6DF81D70C3}" type="datetime1">
              <a:rPr lang="da-DK" smtClean="0"/>
              <a:t>08-06-2017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 helejet Realdaniaselskab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3724-897E-4285-81E1-E494B84B7AF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7227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0AFD-B0F2-488E-9467-E9377186CDD7}" type="datetime1">
              <a:rPr lang="da-DK" smtClean="0"/>
              <a:t>08-06-2017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 helejet Realdaniaselskab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3724-897E-4285-81E1-E494B84B7AF4}" type="slidenum">
              <a:rPr lang="da-DK" smtClean="0"/>
              <a:t>‹nr.›</a:t>
            </a:fld>
            <a:endParaRPr lang="da-DK"/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-1764704" y="0"/>
            <a:ext cx="1668463" cy="1017588"/>
            <a:chOff x="-1738313" y="0"/>
            <a:chExt cx="1668463" cy="1017588"/>
          </a:xfrm>
        </p:grpSpPr>
        <p:sp>
          <p:nvSpPr>
            <p:cNvPr id="10" name="TextBox 20"/>
            <p:cNvSpPr txBox="1">
              <a:spLocks noChangeArrowheads="1"/>
            </p:cNvSpPr>
            <p:nvPr/>
          </p:nvSpPr>
          <p:spPr bwMode="auto">
            <a:xfrm>
              <a:off x="-1738313" y="0"/>
              <a:ext cx="1668463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accent6"/>
                  </a:solidFill>
                </a:rPr>
                <a:t>Tekstslide </a:t>
              </a:r>
            </a:p>
            <a:p>
              <a:pPr algn="r" eaLnBrk="1" hangingPunct="1">
                <a:defRPr/>
              </a:pPr>
              <a:r>
                <a:rPr lang="da-DK" sz="1000" dirty="0">
                  <a:solidFill>
                    <a:schemeClr val="accent6"/>
                  </a:solidFill>
                </a:rPr>
                <a:t>Brug ‘Forøge / Formindske </a:t>
              </a:r>
              <a:br>
                <a:rPr lang="da-DK" sz="1000" dirty="0">
                  <a:solidFill>
                    <a:schemeClr val="accent6"/>
                  </a:solidFill>
                </a:rPr>
              </a:br>
              <a:r>
                <a:rPr lang="da-DK" sz="1000" dirty="0">
                  <a:solidFill>
                    <a:schemeClr val="accent6"/>
                  </a:solidFill>
                </a:rPr>
                <a:t>indryk’ for at skifte mellem</a:t>
              </a:r>
              <a:br>
                <a:rPr lang="da-DK" sz="1000" dirty="0">
                  <a:solidFill>
                    <a:schemeClr val="accent6"/>
                  </a:solidFill>
                </a:rPr>
              </a:br>
              <a:r>
                <a:rPr lang="da-DK" sz="1000" dirty="0">
                  <a:solidFill>
                    <a:schemeClr val="accent6"/>
                  </a:solidFill>
                </a:rPr>
                <a:t>de forskellige niveauer</a:t>
              </a:r>
            </a:p>
          </p:txBody>
        </p:sp>
        <p:grpSp>
          <p:nvGrpSpPr>
            <p:cNvPr id="11" name="Group 2"/>
            <p:cNvGrpSpPr>
              <a:grpSpLocks/>
            </p:cNvGrpSpPr>
            <p:nvPr/>
          </p:nvGrpSpPr>
          <p:grpSpPr bwMode="auto">
            <a:xfrm>
              <a:off x="-1064704" y="766651"/>
              <a:ext cx="437608" cy="246173"/>
              <a:chOff x="-1214439" y="732970"/>
              <a:chExt cx="437608" cy="246063"/>
            </a:xfrm>
          </p:grpSpPr>
          <p:grpSp>
            <p:nvGrpSpPr>
              <p:cNvPr id="16" name="Group 3"/>
              <p:cNvGrpSpPr>
                <a:grpSpLocks/>
              </p:cNvGrpSpPr>
              <p:nvPr/>
            </p:nvGrpSpPr>
            <p:grpSpPr bwMode="auto">
              <a:xfrm>
                <a:off x="-1214439" y="741702"/>
                <a:ext cx="428625" cy="228600"/>
                <a:chOff x="-727592" y="3306446"/>
                <a:chExt cx="429053" cy="228767"/>
              </a:xfrm>
            </p:grpSpPr>
            <p:pic>
              <p:nvPicPr>
                <p:cNvPr id="18" name="Picture 14" descr="fke3b.jp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27293" y="3306446"/>
                  <a:ext cx="428754" cy="2287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9" name="Rectangle 18"/>
                <p:cNvSpPr/>
                <p:nvPr/>
              </p:nvSpPr>
              <p:spPr bwMode="auto">
                <a:xfrm>
                  <a:off x="-727591" y="3326403"/>
                  <a:ext cx="214527" cy="219137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accent6"/>
                    </a:solidFill>
                  </a:endParaRPr>
                </a:p>
              </p:txBody>
            </p:sp>
          </p:grpSp>
          <p:sp>
            <p:nvSpPr>
              <p:cNvPr id="17" name="Rounded Rectangle 16"/>
              <p:cNvSpPr/>
              <p:nvPr/>
            </p:nvSpPr>
            <p:spPr bwMode="auto">
              <a:xfrm>
                <a:off x="-1014413" y="733082"/>
                <a:ext cx="238125" cy="245953"/>
              </a:xfrm>
              <a:prstGeom prst="roundRect">
                <a:avLst/>
              </a:prstGeom>
              <a:noFill/>
              <a:ln w="12700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accent6"/>
                  </a:solidFill>
                </a:endParaRPr>
              </a:p>
            </p:txBody>
          </p:sp>
        </p:grpSp>
        <p:grpSp>
          <p:nvGrpSpPr>
            <p:cNvPr id="12" name="Group 28"/>
            <p:cNvGrpSpPr>
              <a:grpSpLocks/>
            </p:cNvGrpSpPr>
            <p:nvPr/>
          </p:nvGrpSpPr>
          <p:grpSpPr bwMode="auto">
            <a:xfrm>
              <a:off x="-532891" y="771415"/>
              <a:ext cx="460375" cy="246173"/>
              <a:chOff x="-561836" y="3417665"/>
              <a:chExt cx="460236" cy="245883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9275" y="3434948"/>
                <a:ext cx="447675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-317434" y="3436803"/>
                <a:ext cx="214247" cy="217231"/>
              </a:xfrm>
              <a:prstGeom prst="rect">
                <a:avLst/>
              </a:prstGeom>
              <a:solidFill>
                <a:srgbClr val="FFFFFF">
                  <a:alpha val="60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-561835" y="3417776"/>
                <a:ext cx="238053" cy="245772"/>
              </a:xfrm>
              <a:prstGeom prst="roundRect">
                <a:avLst/>
              </a:prstGeom>
              <a:noFill/>
              <a:ln w="12700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accent6"/>
                  </a:solidFill>
                </a:endParaRPr>
              </a:p>
            </p:txBody>
          </p:sp>
        </p:grpSp>
      </p:grpSp>
      <p:grpSp>
        <p:nvGrpSpPr>
          <p:cNvPr id="30" name="Group 29"/>
          <p:cNvGrpSpPr/>
          <p:nvPr userDrawn="1"/>
        </p:nvGrpSpPr>
        <p:grpSpPr>
          <a:xfrm>
            <a:off x="-2520788" y="1222697"/>
            <a:ext cx="2406488" cy="1538883"/>
            <a:chOff x="-2520788" y="1222697"/>
            <a:chExt cx="2406488" cy="1538883"/>
          </a:xfrm>
        </p:grpSpPr>
        <p:sp>
          <p:nvSpPr>
            <p:cNvPr id="21" name="TextBox 17"/>
            <p:cNvSpPr txBox="1">
              <a:spLocks noChangeArrowheads="1"/>
            </p:cNvSpPr>
            <p:nvPr userDrawn="1"/>
          </p:nvSpPr>
          <p:spPr bwMode="auto">
            <a:xfrm>
              <a:off x="-2520788" y="1222697"/>
              <a:ext cx="2406488" cy="1538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accent6"/>
                  </a:solidFill>
                  <a:cs typeface="Arial" charset="0"/>
                </a:rPr>
                <a:t>Ønskes ikke </a:t>
              </a:r>
              <a:r>
                <a:rPr lang="da-DK" sz="1000" b="1" dirty="0" err="1">
                  <a:solidFill>
                    <a:schemeClr val="accent6"/>
                  </a:solidFill>
                  <a:cs typeface="Arial" charset="0"/>
                </a:rPr>
                <a:t>bullet</a:t>
              </a:r>
              <a:r>
                <a:rPr lang="da-DK" sz="1000" b="1" dirty="0">
                  <a:solidFill>
                    <a:schemeClr val="accent6"/>
                  </a:solidFill>
                  <a:cs typeface="Arial" charset="0"/>
                </a:rPr>
                <a:t> brug da:</a:t>
              </a:r>
            </a:p>
            <a:p>
              <a:pPr algn="r" eaLnBrk="1" hangingPunct="1">
                <a:defRPr/>
              </a:pPr>
              <a:endParaRPr lang="da-DK" sz="1000" b="1" dirty="0">
                <a:solidFill>
                  <a:schemeClr val="accent6"/>
                </a:solidFill>
                <a:cs typeface="Arial" charset="0"/>
              </a:endParaRPr>
            </a:p>
            <a:p>
              <a:pPr algn="r" eaLnBrk="1" hangingPunct="1">
                <a:defRPr/>
              </a:pPr>
              <a:endParaRPr lang="da-DK" sz="1000" b="1" dirty="0">
                <a:solidFill>
                  <a:schemeClr val="accent6"/>
                </a:solidFill>
                <a:cs typeface="Arial" charset="0"/>
              </a:endParaRPr>
            </a:p>
            <a:p>
              <a:pPr algn="r" eaLnBrk="1" hangingPunct="1">
                <a:defRPr/>
              </a:pPr>
              <a:endParaRPr lang="da-DK" sz="1000" b="1" dirty="0">
                <a:solidFill>
                  <a:schemeClr val="accent6"/>
                </a:solidFill>
                <a:cs typeface="Arial" charset="0"/>
              </a:endParaRPr>
            </a:p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accent6"/>
                  </a:solidFill>
                  <a:cs typeface="Arial" charset="0"/>
                </a:rPr>
                <a:t>Ønskes </a:t>
              </a:r>
              <a:r>
                <a:rPr lang="da-DK" sz="1000" b="1" dirty="0" err="1">
                  <a:solidFill>
                    <a:schemeClr val="accent6"/>
                  </a:solidFill>
                  <a:cs typeface="Arial" charset="0"/>
                </a:rPr>
                <a:t>bullet</a:t>
              </a:r>
              <a:r>
                <a:rPr lang="da-DK" sz="1000" b="1" dirty="0">
                  <a:solidFill>
                    <a:schemeClr val="accent6"/>
                  </a:solidFill>
                  <a:cs typeface="Arial" charset="0"/>
                </a:rPr>
                <a:t> tilbage:</a:t>
              </a:r>
              <a:br>
                <a:rPr lang="da-DK" sz="1000" dirty="0">
                  <a:solidFill>
                    <a:schemeClr val="accent6"/>
                  </a:solidFill>
                  <a:cs typeface="Arial" charset="0"/>
                </a:rPr>
              </a:br>
              <a:r>
                <a:rPr lang="da-DK" sz="1000" dirty="0">
                  <a:solidFill>
                    <a:schemeClr val="accent6"/>
                  </a:solidFill>
                  <a:cs typeface="Arial" charset="0"/>
                </a:rPr>
                <a:t>For at få punktopstilling på teksten (flere niveauer findes) brug ‘Forøg listeniveau’</a:t>
              </a:r>
            </a:p>
            <a:p>
              <a:pPr algn="r" eaLnBrk="1" hangingPunct="1">
                <a:defRPr/>
              </a:pPr>
              <a:r>
                <a:rPr lang="da-DK" sz="1000" dirty="0">
                  <a:solidFill>
                    <a:schemeClr val="accent6"/>
                  </a:solidFill>
                  <a:cs typeface="Arial" charset="0"/>
                </a:rPr>
                <a:t>For at få venstrestillet tekst uden punktopstilling, brug ‘Formindsk listeniveau’</a:t>
              </a:r>
            </a:p>
          </p:txBody>
        </p:sp>
        <p:grpSp>
          <p:nvGrpSpPr>
            <p:cNvPr id="22" name="Group 2"/>
            <p:cNvGrpSpPr>
              <a:grpSpLocks/>
            </p:cNvGrpSpPr>
            <p:nvPr userDrawn="1"/>
          </p:nvGrpSpPr>
          <p:grpSpPr bwMode="auto">
            <a:xfrm>
              <a:off x="-871538" y="1448780"/>
              <a:ext cx="733425" cy="265113"/>
              <a:chOff x="-871312" y="1988800"/>
              <a:chExt cx="733527" cy="265731"/>
            </a:xfrm>
          </p:grpSpPr>
          <p:pic>
            <p:nvPicPr>
              <p:cNvPr id="23" name="Picture 4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71312" y="1988800"/>
                <a:ext cx="733527" cy="26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3"/>
              <p:cNvSpPr/>
              <p:nvPr/>
            </p:nvSpPr>
            <p:spPr bwMode="auto">
              <a:xfrm>
                <a:off x="-853847" y="1988800"/>
                <a:ext cx="238158" cy="246637"/>
              </a:xfrm>
              <a:prstGeom prst="roundRect">
                <a:avLst/>
              </a:prstGeom>
              <a:noFill/>
              <a:ln w="12700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accent6"/>
                  </a:solidFill>
                </a:endParaRPr>
              </a:p>
            </p:txBody>
          </p:sp>
        </p:grpSp>
      </p:grp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4300" y="3417934"/>
            <a:ext cx="2340000" cy="181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78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/Intro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6858000"/>
          </a:xfrm>
          <a:solidFill>
            <a:schemeClr val="accent1"/>
          </a:solidFill>
        </p:spPr>
        <p:txBody>
          <a:bodyPr lIns="324000" tIns="630000" rIns="324000" bIns="1800000">
            <a:noAutofit/>
          </a:bodyPr>
          <a:lstStyle>
            <a:lvl1pPr>
              <a:defRPr lang="da-DK" sz="7800" b="1" kern="1200" cap="none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dirty="0"/>
              <a:t>Skriv maks. 3 linjers tekst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670E-0C19-44C9-8432-A9C46B5E5377}" type="datetime1">
              <a:rPr lang="da-DK" smtClean="0"/>
              <a:t>08-06-2017</a:t>
            </a:fld>
            <a:endParaRPr lang="da-DK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 helejet Realdaniaselskab</a:t>
            </a:r>
            <a:endParaRPr lang="da-DK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3724-897E-4285-81E1-E494B84B7AF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96800" y="6307200"/>
            <a:ext cx="2062800" cy="2664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2124744" y="3681028"/>
            <a:ext cx="2047969" cy="1966913"/>
            <a:chOff x="-2124744" y="2974255"/>
            <a:chExt cx="2047969" cy="1966913"/>
          </a:xfrm>
        </p:grpSpPr>
        <p:grpSp>
          <p:nvGrpSpPr>
            <p:cNvPr id="3" name="Group 2"/>
            <p:cNvGrpSpPr/>
            <p:nvPr userDrawn="1"/>
          </p:nvGrpSpPr>
          <p:grpSpPr>
            <a:xfrm>
              <a:off x="-2124744" y="2974255"/>
              <a:ext cx="2047969" cy="1966913"/>
              <a:chOff x="-2124744" y="0"/>
              <a:chExt cx="2047969" cy="1966913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630938" y="747713"/>
                <a:ext cx="1554163" cy="1219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TextBox 5"/>
              <p:cNvSpPr txBox="1">
                <a:spLocks noChangeArrowheads="1"/>
              </p:cNvSpPr>
              <p:nvPr userDrawn="1"/>
            </p:nvSpPr>
            <p:spPr bwMode="auto">
              <a:xfrm>
                <a:off x="-2124744" y="0"/>
                <a:ext cx="2021556" cy="692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defRPr/>
                </a:pPr>
                <a:r>
                  <a:rPr lang="da-DK" sz="900" b="1" noProof="1">
                    <a:solidFill>
                      <a:schemeClr val="accent6"/>
                    </a:solidFill>
                    <a:latin typeface="+mn-lt"/>
                  </a:rPr>
                  <a:t>Skift baggrundsfarve</a:t>
                </a:r>
                <a:br>
                  <a:rPr lang="da-DK" sz="900" b="1" noProof="1">
                    <a:solidFill>
                      <a:schemeClr val="accent6"/>
                    </a:solidFill>
                    <a:latin typeface="+mn-lt"/>
                  </a:rPr>
                </a:br>
                <a:r>
                  <a:rPr lang="da-DK" sz="900" b="1" noProof="1">
                    <a:solidFill>
                      <a:schemeClr val="accent6"/>
                    </a:solidFill>
                    <a:latin typeface="+mn-lt"/>
                  </a:rPr>
                  <a:t>1. </a:t>
                </a:r>
                <a:r>
                  <a:rPr lang="da-DK" sz="900" b="0" noProof="1">
                    <a:solidFill>
                      <a:schemeClr val="accent6"/>
                    </a:solidFill>
                    <a:latin typeface="+mn-lt"/>
                  </a:rPr>
                  <a:t>Klik på baggrunden</a:t>
                </a:r>
                <a:r>
                  <a:rPr lang="da-DK" sz="900" b="0" baseline="0" noProof="1">
                    <a:solidFill>
                      <a:schemeClr val="accent6"/>
                    </a:solidFill>
                    <a:latin typeface="+mn-lt"/>
                  </a:rPr>
                  <a:t>, vælg</a:t>
                </a:r>
                <a:br>
                  <a:rPr lang="da-DK" sz="900" b="0" baseline="0" noProof="1">
                    <a:solidFill>
                      <a:schemeClr val="accent6"/>
                    </a:solidFill>
                    <a:latin typeface="+mn-lt"/>
                  </a:rPr>
                </a:br>
                <a:r>
                  <a:rPr lang="da-DK" sz="900" b="0" baseline="0" noProof="1">
                    <a:solidFill>
                      <a:schemeClr val="accent6"/>
                    </a:solidFill>
                    <a:latin typeface="+mn-lt"/>
                  </a:rPr>
                  <a:t> ‘</a:t>
                </a:r>
                <a:r>
                  <a:rPr lang="da-DK" sz="900" b="0" kern="1200" noProof="1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rPr>
                  <a:t>Fyld Farve’ i Topmenuen</a:t>
                </a:r>
                <a:r>
                  <a:rPr lang="da-DK" sz="900" b="0" baseline="0" noProof="1">
                    <a:solidFill>
                      <a:schemeClr val="accent6"/>
                    </a:solidFill>
                    <a:latin typeface="+mn-lt"/>
                  </a:rPr>
                  <a:t> </a:t>
                </a:r>
              </a:p>
              <a:p>
                <a:pPr algn="r" eaLnBrk="1" hangingPunct="1">
                  <a:defRPr/>
                </a:pPr>
                <a:r>
                  <a:rPr lang="da-DK" sz="900" b="1" baseline="0" noProof="1">
                    <a:solidFill>
                      <a:schemeClr val="accent6"/>
                    </a:solidFill>
                    <a:latin typeface="+mn-lt"/>
                  </a:rPr>
                  <a:t>2. </a:t>
                </a:r>
                <a:r>
                  <a:rPr lang="da-DK" sz="900" b="0" baseline="0" noProof="1">
                    <a:solidFill>
                      <a:schemeClr val="accent6"/>
                    </a:solidFill>
                    <a:latin typeface="+mn-lt"/>
                  </a:rPr>
                  <a:t>Vælg farve fra farverne i øverste række</a:t>
                </a:r>
              </a:p>
            </p:txBody>
          </p:sp>
        </p:grpSp>
        <p:sp>
          <p:nvSpPr>
            <p:cNvPr id="12" name="Rounded Rectangle 11"/>
            <p:cNvSpPr/>
            <p:nvPr userDrawn="1"/>
          </p:nvSpPr>
          <p:spPr>
            <a:xfrm>
              <a:off x="-1660775" y="4079167"/>
              <a:ext cx="1584000" cy="180021"/>
            </a:xfrm>
            <a:prstGeom prst="roundRect">
              <a:avLst/>
            </a:prstGeom>
            <a:noFill/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200" noProof="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>
            <a:off x="-2018947" y="44624"/>
            <a:ext cx="1945992" cy="3514898"/>
            <a:chOff x="-2018947" y="44624"/>
            <a:chExt cx="1945992" cy="3514898"/>
          </a:xfrm>
        </p:grpSpPr>
        <p:sp>
          <p:nvSpPr>
            <p:cNvPr id="29" name="TextBox 28"/>
            <p:cNvSpPr txBox="1"/>
            <p:nvPr userDrawn="1"/>
          </p:nvSpPr>
          <p:spPr>
            <a:xfrm>
              <a:off x="-1747838" y="44624"/>
              <a:ext cx="1657350" cy="69215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en-GB" sz="1000" b="1" noProof="1">
                  <a:solidFill>
                    <a:schemeClr val="accent6"/>
                  </a:solidFill>
                  <a:latin typeface="+mn-lt"/>
                </a:rPr>
                <a:t>Vælg layout</a:t>
              </a:r>
              <a:br>
                <a:rPr lang="en-GB" sz="1000" b="1" noProof="1">
                  <a:solidFill>
                    <a:schemeClr val="accent6"/>
                  </a:solidFill>
                  <a:latin typeface="+mn-lt"/>
                </a:rPr>
              </a:br>
              <a:r>
                <a:rPr lang="en-GB" sz="1000" b="1" noProof="1">
                  <a:solidFill>
                    <a:schemeClr val="accent6"/>
                  </a:solidFill>
                  <a:latin typeface="+mn-lt"/>
                </a:rPr>
                <a:t>1. </a:t>
              </a:r>
              <a:r>
                <a:rPr lang="en-GB" sz="1000" noProof="1">
                  <a:solidFill>
                    <a:schemeClr val="accent6"/>
                  </a:solidFill>
                  <a:latin typeface="+mn-lt"/>
                </a:rPr>
                <a:t>Højre-klik uden for dit slide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en-GB" sz="1000" b="1" noProof="1">
                  <a:solidFill>
                    <a:schemeClr val="accent6"/>
                  </a:solidFill>
                  <a:latin typeface="+mn-lt"/>
                </a:rPr>
                <a:t>2. </a:t>
              </a:r>
              <a:r>
                <a:rPr lang="en-GB" sz="1000" noProof="1">
                  <a:solidFill>
                    <a:schemeClr val="accent6"/>
                  </a:solidFill>
                  <a:latin typeface="+mn-lt"/>
                </a:rPr>
                <a:t>Vælg et passende layout fra “drop ned” menuen</a:t>
              </a:r>
            </a:p>
          </p:txBody>
        </p:sp>
        <p:pic>
          <p:nvPicPr>
            <p:cNvPr id="30" name="Picture 3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18947" y="800708"/>
              <a:ext cx="1945992" cy="2758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0886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/Introsid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-2018947" y="44624"/>
            <a:ext cx="1945992" cy="3514898"/>
            <a:chOff x="-2018947" y="44624"/>
            <a:chExt cx="1945992" cy="3514898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-1747838" y="44624"/>
              <a:ext cx="1657350" cy="69215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en-GB" sz="1000" b="1" noProof="1">
                  <a:solidFill>
                    <a:schemeClr val="accent6"/>
                  </a:solidFill>
                  <a:latin typeface="+mn-lt"/>
                </a:rPr>
                <a:t>Vælg layout</a:t>
              </a:r>
              <a:br>
                <a:rPr lang="en-GB" sz="1000" b="1" noProof="1">
                  <a:solidFill>
                    <a:schemeClr val="accent6"/>
                  </a:solidFill>
                  <a:latin typeface="+mn-lt"/>
                </a:rPr>
              </a:br>
              <a:r>
                <a:rPr lang="en-GB" sz="1000" b="1" noProof="1">
                  <a:solidFill>
                    <a:schemeClr val="accent6"/>
                  </a:solidFill>
                  <a:latin typeface="+mn-lt"/>
                </a:rPr>
                <a:t>1. </a:t>
              </a:r>
              <a:r>
                <a:rPr lang="en-GB" sz="1000" noProof="1">
                  <a:solidFill>
                    <a:schemeClr val="accent6"/>
                  </a:solidFill>
                  <a:latin typeface="+mn-lt"/>
                </a:rPr>
                <a:t>Højre-klik uden for dit slide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en-GB" sz="1000" b="1" noProof="1">
                  <a:solidFill>
                    <a:schemeClr val="accent6"/>
                  </a:solidFill>
                  <a:latin typeface="+mn-lt"/>
                </a:rPr>
                <a:t>2. </a:t>
              </a:r>
              <a:r>
                <a:rPr lang="en-GB" sz="1000" noProof="1">
                  <a:solidFill>
                    <a:schemeClr val="accent6"/>
                  </a:solidFill>
                  <a:latin typeface="+mn-lt"/>
                </a:rPr>
                <a:t>Vælg et passende layout fra “drop ned” menuen</a:t>
              </a:r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18947" y="800708"/>
              <a:ext cx="1945992" cy="2758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792322"/>
            <a:ext cx="8533288" cy="3140734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7800" b="1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Skriv maks. 3 linjers tekst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62F614-367D-4EFE-A0A0-7102AB66491E}" type="datetime1">
              <a:rPr lang="da-DK" smtClean="0"/>
              <a:t>08-06-2017</a:t>
            </a:fld>
            <a:endParaRPr lang="da-DK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Et helejet Realdaniaselskab</a:t>
            </a:r>
            <a:endParaRPr lang="da-DK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573724-897E-4285-81E1-E494B84B7AF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-2088740" y="3681028"/>
            <a:ext cx="1944277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accent6"/>
                </a:solidFill>
              </a:rPr>
              <a:t>Tekst med </a:t>
            </a:r>
          </a:p>
          <a:p>
            <a:pPr algn="r" eaLnBrk="1" hangingPunct="1">
              <a:defRPr/>
            </a:pPr>
            <a:r>
              <a:rPr lang="da-DK" sz="1000" b="1" dirty="0">
                <a:solidFill>
                  <a:schemeClr val="accent6"/>
                </a:solidFill>
              </a:rPr>
              <a:t>Billede</a:t>
            </a:r>
            <a:r>
              <a:rPr lang="da-DK" sz="1000" b="1" baseline="0" dirty="0">
                <a:solidFill>
                  <a:schemeClr val="accent6"/>
                </a:solidFill>
              </a:rPr>
              <a:t> baggrund</a:t>
            </a:r>
          </a:p>
          <a:p>
            <a:pPr algn="r" eaLnBrk="1" hangingPunct="1">
              <a:defRPr/>
            </a:pPr>
            <a:r>
              <a:rPr lang="da-DK" sz="1000" b="0" baseline="0" dirty="0">
                <a:solidFill>
                  <a:schemeClr val="accent6"/>
                </a:solidFill>
              </a:rPr>
              <a:t>Hent et billede</a:t>
            </a:r>
            <a:r>
              <a:rPr lang="da-DK" sz="1000" b="0" dirty="0">
                <a:solidFill>
                  <a:schemeClr val="accent6"/>
                </a:solidFill>
              </a:rPr>
              <a:t> ved at klikke på ikonet midt på </a:t>
            </a:r>
            <a:r>
              <a:rPr lang="da-DK" sz="1000" b="0" dirty="0" err="1">
                <a:solidFill>
                  <a:schemeClr val="accent6"/>
                </a:solidFill>
              </a:rPr>
              <a:t>slidet</a:t>
            </a:r>
            <a:endParaRPr lang="da-DK" sz="1000" b="0" dirty="0">
              <a:solidFill>
                <a:schemeClr val="accent6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 err="1">
                <a:solidFill>
                  <a:schemeClr val="accent6"/>
                </a:solidFill>
              </a:rPr>
              <a:t>Højreklik</a:t>
            </a:r>
            <a:r>
              <a:rPr lang="da-DK" sz="1000" b="0" dirty="0">
                <a:solidFill>
                  <a:schemeClr val="accent6"/>
                </a:solidFill>
              </a:rPr>
              <a:t> på billedet og send</a:t>
            </a:r>
            <a:r>
              <a:rPr lang="da-DK" sz="1000" b="0" baseline="0" dirty="0">
                <a:solidFill>
                  <a:schemeClr val="accent6"/>
                </a:solidFill>
              </a:rPr>
              <a:t> det bagud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baseline="0" dirty="0">
                <a:solidFill>
                  <a:schemeClr val="accent6"/>
                </a:solidFill>
              </a:rPr>
              <a:t>Teksten lægger sig nu korrekt ovenpå billedet</a:t>
            </a:r>
            <a:endParaRPr lang="da-DK" sz="1000" b="0" dirty="0">
              <a:solidFill>
                <a:schemeClr val="accent6"/>
              </a:solidFill>
            </a:endParaRP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6796800" y="6307200"/>
            <a:ext cx="2062800" cy="2664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 tIns="3600000">
            <a:normAutofit/>
          </a:bodyPr>
          <a:lstStyle>
            <a:lvl1pPr algn="ctr">
              <a:defRPr sz="16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98652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/ Breakerside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E355B-A2DB-49D1-80DE-43ECBEA4E998}" type="datetime1">
              <a:rPr lang="da-DK" smtClean="0"/>
              <a:t>08-06-2017</a:t>
            </a:fld>
            <a:endParaRPr lang="da-DK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 helejet Realdaniaselskab</a:t>
            </a:r>
            <a:endParaRPr lang="da-DK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3724-897E-4285-81E1-E494B84B7AF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44000" cy="6858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944813" y="2997200"/>
            <a:ext cx="3254400" cy="10044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2124744" y="3681028"/>
            <a:ext cx="2047969" cy="1966913"/>
            <a:chOff x="-2124744" y="2974255"/>
            <a:chExt cx="2047969" cy="1966913"/>
          </a:xfrm>
        </p:grpSpPr>
        <p:grpSp>
          <p:nvGrpSpPr>
            <p:cNvPr id="15" name="Group 14"/>
            <p:cNvGrpSpPr/>
            <p:nvPr userDrawn="1"/>
          </p:nvGrpSpPr>
          <p:grpSpPr>
            <a:xfrm>
              <a:off x="-2124744" y="2974255"/>
              <a:ext cx="2047969" cy="1966913"/>
              <a:chOff x="-2124744" y="0"/>
              <a:chExt cx="2047969" cy="1966913"/>
            </a:xfrm>
          </p:grpSpPr>
          <p:pic>
            <p:nvPicPr>
              <p:cNvPr id="17" name="Picture 3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630938" y="747713"/>
                <a:ext cx="1554163" cy="1219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TextBox 5"/>
              <p:cNvSpPr txBox="1">
                <a:spLocks noChangeArrowheads="1"/>
              </p:cNvSpPr>
              <p:nvPr userDrawn="1"/>
            </p:nvSpPr>
            <p:spPr bwMode="auto">
              <a:xfrm>
                <a:off x="-2124744" y="0"/>
                <a:ext cx="2021556" cy="692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defRPr/>
                </a:pPr>
                <a:r>
                  <a:rPr lang="da-DK" sz="900" b="1" noProof="1">
                    <a:solidFill>
                      <a:schemeClr val="accent6"/>
                    </a:solidFill>
                    <a:latin typeface="+mn-lt"/>
                  </a:rPr>
                  <a:t>Skift baggrundsfarve</a:t>
                </a:r>
                <a:br>
                  <a:rPr lang="da-DK" sz="900" b="1" noProof="1">
                    <a:solidFill>
                      <a:schemeClr val="accent6"/>
                    </a:solidFill>
                    <a:latin typeface="+mn-lt"/>
                  </a:rPr>
                </a:br>
                <a:r>
                  <a:rPr lang="da-DK" sz="900" b="1" noProof="1">
                    <a:solidFill>
                      <a:schemeClr val="accent6"/>
                    </a:solidFill>
                    <a:latin typeface="+mn-lt"/>
                  </a:rPr>
                  <a:t>1. </a:t>
                </a:r>
                <a:r>
                  <a:rPr lang="da-DK" sz="900" b="0" noProof="1">
                    <a:solidFill>
                      <a:schemeClr val="accent6"/>
                    </a:solidFill>
                    <a:latin typeface="+mn-lt"/>
                  </a:rPr>
                  <a:t>Klik på baggrunden</a:t>
                </a:r>
                <a:r>
                  <a:rPr lang="da-DK" sz="900" b="0" baseline="0" noProof="1">
                    <a:solidFill>
                      <a:schemeClr val="accent6"/>
                    </a:solidFill>
                    <a:latin typeface="+mn-lt"/>
                  </a:rPr>
                  <a:t>, vælg</a:t>
                </a:r>
                <a:br>
                  <a:rPr lang="da-DK" sz="900" b="0" baseline="0" noProof="1">
                    <a:solidFill>
                      <a:schemeClr val="accent6"/>
                    </a:solidFill>
                    <a:latin typeface="+mn-lt"/>
                  </a:rPr>
                </a:br>
                <a:r>
                  <a:rPr lang="da-DK" sz="900" b="0" baseline="0" noProof="1">
                    <a:solidFill>
                      <a:schemeClr val="accent6"/>
                    </a:solidFill>
                    <a:latin typeface="+mn-lt"/>
                  </a:rPr>
                  <a:t> ‘</a:t>
                </a:r>
                <a:r>
                  <a:rPr lang="da-DK" sz="900" b="0" kern="1200" noProof="1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rPr>
                  <a:t>Fyld Farve’ i Topmenuen</a:t>
                </a:r>
                <a:r>
                  <a:rPr lang="da-DK" sz="900" b="0" baseline="0" noProof="1">
                    <a:solidFill>
                      <a:schemeClr val="accent6"/>
                    </a:solidFill>
                    <a:latin typeface="+mn-lt"/>
                  </a:rPr>
                  <a:t> </a:t>
                </a:r>
              </a:p>
              <a:p>
                <a:pPr algn="r" eaLnBrk="1" hangingPunct="1">
                  <a:defRPr/>
                </a:pPr>
                <a:r>
                  <a:rPr lang="da-DK" sz="900" b="1" baseline="0" noProof="1">
                    <a:solidFill>
                      <a:schemeClr val="accent6"/>
                    </a:solidFill>
                    <a:latin typeface="+mn-lt"/>
                  </a:rPr>
                  <a:t>2. </a:t>
                </a:r>
                <a:r>
                  <a:rPr lang="da-DK" sz="900" b="0" baseline="0" noProof="1">
                    <a:solidFill>
                      <a:schemeClr val="accent6"/>
                    </a:solidFill>
                    <a:latin typeface="+mn-lt"/>
                  </a:rPr>
                  <a:t>Vælg farve fra farverne i øverste række</a:t>
                </a:r>
              </a:p>
            </p:txBody>
          </p:sp>
        </p:grpSp>
        <p:sp>
          <p:nvSpPr>
            <p:cNvPr id="16" name="Rounded Rectangle 15"/>
            <p:cNvSpPr/>
            <p:nvPr userDrawn="1"/>
          </p:nvSpPr>
          <p:spPr>
            <a:xfrm>
              <a:off x="-1660775" y="4079167"/>
              <a:ext cx="1584000" cy="180021"/>
            </a:xfrm>
            <a:prstGeom prst="roundRect">
              <a:avLst/>
            </a:prstGeom>
            <a:noFill/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200" noProof="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3" name="Group 2"/>
          <p:cNvGrpSpPr/>
          <p:nvPr userDrawn="1"/>
        </p:nvGrpSpPr>
        <p:grpSpPr>
          <a:xfrm>
            <a:off x="-2018947" y="44624"/>
            <a:ext cx="1945992" cy="3514898"/>
            <a:chOff x="-2018947" y="44624"/>
            <a:chExt cx="1945992" cy="3514898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-1747838" y="44624"/>
              <a:ext cx="1657350" cy="69215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en-GB" sz="1000" b="1" noProof="1">
                  <a:solidFill>
                    <a:schemeClr val="accent6"/>
                  </a:solidFill>
                  <a:latin typeface="+mn-lt"/>
                </a:rPr>
                <a:t>Vælg layout</a:t>
              </a:r>
              <a:br>
                <a:rPr lang="en-GB" sz="1000" b="1" noProof="1">
                  <a:solidFill>
                    <a:schemeClr val="accent6"/>
                  </a:solidFill>
                  <a:latin typeface="+mn-lt"/>
                </a:rPr>
              </a:br>
              <a:r>
                <a:rPr lang="en-GB" sz="1000" b="1" noProof="1">
                  <a:solidFill>
                    <a:schemeClr val="accent6"/>
                  </a:solidFill>
                  <a:latin typeface="+mn-lt"/>
                </a:rPr>
                <a:t>1. </a:t>
              </a:r>
              <a:r>
                <a:rPr lang="en-GB" sz="1000" noProof="1">
                  <a:solidFill>
                    <a:schemeClr val="accent6"/>
                  </a:solidFill>
                  <a:latin typeface="+mn-lt"/>
                </a:rPr>
                <a:t>Højre-klik uden for dit slide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en-GB" sz="1000" b="1" noProof="1">
                  <a:solidFill>
                    <a:schemeClr val="accent6"/>
                  </a:solidFill>
                  <a:latin typeface="+mn-lt"/>
                </a:rPr>
                <a:t>2. </a:t>
              </a:r>
              <a:r>
                <a:rPr lang="en-GB" sz="1000" noProof="1">
                  <a:solidFill>
                    <a:schemeClr val="accent6"/>
                  </a:solidFill>
                  <a:latin typeface="+mn-lt"/>
                </a:rPr>
                <a:t>Vælg et passende layout fra “drop ned” menuen</a:t>
              </a: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18947" y="800708"/>
              <a:ext cx="1945992" cy="2758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2291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/ Breakerside - Orang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2AD2-AE9A-498A-BBD8-3BDCC3D7C0CC}" type="datetime1">
              <a:rPr lang="da-DK" smtClean="0"/>
              <a:t>08-06-2017</a:t>
            </a:fld>
            <a:endParaRPr lang="da-DK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 helejet Realdaniaselskab</a:t>
            </a:r>
            <a:endParaRPr lang="da-DK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3724-897E-4285-81E1-E494B84B7AF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944813" y="2997200"/>
            <a:ext cx="3254400" cy="10044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-2124744" y="3681028"/>
            <a:ext cx="2047969" cy="1966913"/>
            <a:chOff x="-2124744" y="2974255"/>
            <a:chExt cx="2047969" cy="1966913"/>
          </a:xfrm>
        </p:grpSpPr>
        <p:grpSp>
          <p:nvGrpSpPr>
            <p:cNvPr id="19" name="Group 18"/>
            <p:cNvGrpSpPr/>
            <p:nvPr userDrawn="1"/>
          </p:nvGrpSpPr>
          <p:grpSpPr>
            <a:xfrm>
              <a:off x="-2124744" y="2974255"/>
              <a:ext cx="2047969" cy="1966913"/>
              <a:chOff x="-2124744" y="0"/>
              <a:chExt cx="2047969" cy="1966913"/>
            </a:xfrm>
          </p:grpSpPr>
          <p:pic>
            <p:nvPicPr>
              <p:cNvPr id="21" name="Picture 3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630938" y="747713"/>
                <a:ext cx="1554163" cy="1219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" name="TextBox 5"/>
              <p:cNvSpPr txBox="1">
                <a:spLocks noChangeArrowheads="1"/>
              </p:cNvSpPr>
              <p:nvPr userDrawn="1"/>
            </p:nvSpPr>
            <p:spPr bwMode="auto">
              <a:xfrm>
                <a:off x="-2124744" y="0"/>
                <a:ext cx="2021556" cy="692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defRPr/>
                </a:pPr>
                <a:r>
                  <a:rPr lang="da-DK" sz="900" b="1" noProof="1">
                    <a:solidFill>
                      <a:schemeClr val="accent6"/>
                    </a:solidFill>
                    <a:latin typeface="+mn-lt"/>
                  </a:rPr>
                  <a:t>Skift baggrundsfarve</a:t>
                </a:r>
                <a:br>
                  <a:rPr lang="da-DK" sz="900" b="1" noProof="1">
                    <a:solidFill>
                      <a:schemeClr val="accent6"/>
                    </a:solidFill>
                    <a:latin typeface="+mn-lt"/>
                  </a:rPr>
                </a:br>
                <a:r>
                  <a:rPr lang="da-DK" sz="900" b="1" noProof="1">
                    <a:solidFill>
                      <a:schemeClr val="accent6"/>
                    </a:solidFill>
                    <a:latin typeface="+mn-lt"/>
                  </a:rPr>
                  <a:t>1. </a:t>
                </a:r>
                <a:r>
                  <a:rPr lang="da-DK" sz="900" b="0" noProof="1">
                    <a:solidFill>
                      <a:schemeClr val="accent6"/>
                    </a:solidFill>
                    <a:latin typeface="+mn-lt"/>
                  </a:rPr>
                  <a:t>Klik på baggrunden</a:t>
                </a:r>
                <a:r>
                  <a:rPr lang="da-DK" sz="900" b="0" baseline="0" noProof="1">
                    <a:solidFill>
                      <a:schemeClr val="accent6"/>
                    </a:solidFill>
                    <a:latin typeface="+mn-lt"/>
                  </a:rPr>
                  <a:t>, vælg</a:t>
                </a:r>
                <a:br>
                  <a:rPr lang="da-DK" sz="900" b="0" baseline="0" noProof="1">
                    <a:solidFill>
                      <a:schemeClr val="accent6"/>
                    </a:solidFill>
                    <a:latin typeface="+mn-lt"/>
                  </a:rPr>
                </a:br>
                <a:r>
                  <a:rPr lang="da-DK" sz="900" b="0" baseline="0" noProof="1">
                    <a:solidFill>
                      <a:schemeClr val="accent6"/>
                    </a:solidFill>
                    <a:latin typeface="+mn-lt"/>
                  </a:rPr>
                  <a:t> ‘</a:t>
                </a:r>
                <a:r>
                  <a:rPr lang="da-DK" sz="900" b="0" kern="1200" noProof="1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rPr>
                  <a:t>Fyld Farve’ i Topmenuen</a:t>
                </a:r>
                <a:r>
                  <a:rPr lang="da-DK" sz="900" b="0" baseline="0" noProof="1">
                    <a:solidFill>
                      <a:schemeClr val="accent6"/>
                    </a:solidFill>
                    <a:latin typeface="+mn-lt"/>
                  </a:rPr>
                  <a:t> </a:t>
                </a:r>
              </a:p>
              <a:p>
                <a:pPr algn="r" eaLnBrk="1" hangingPunct="1">
                  <a:defRPr/>
                </a:pPr>
                <a:r>
                  <a:rPr lang="da-DK" sz="900" b="1" baseline="0" noProof="1">
                    <a:solidFill>
                      <a:schemeClr val="accent6"/>
                    </a:solidFill>
                    <a:latin typeface="+mn-lt"/>
                  </a:rPr>
                  <a:t>2. </a:t>
                </a:r>
                <a:r>
                  <a:rPr lang="da-DK" sz="900" b="0" baseline="0" noProof="1">
                    <a:solidFill>
                      <a:schemeClr val="accent6"/>
                    </a:solidFill>
                    <a:latin typeface="+mn-lt"/>
                  </a:rPr>
                  <a:t>Vælg farve fra farverne i øverste række</a:t>
                </a:r>
              </a:p>
            </p:txBody>
          </p:sp>
        </p:grpSp>
        <p:sp>
          <p:nvSpPr>
            <p:cNvPr id="20" name="Rounded Rectangle 19"/>
            <p:cNvSpPr/>
            <p:nvPr userDrawn="1"/>
          </p:nvSpPr>
          <p:spPr>
            <a:xfrm>
              <a:off x="-1660775" y="4079167"/>
              <a:ext cx="1584000" cy="180021"/>
            </a:xfrm>
            <a:prstGeom prst="roundRect">
              <a:avLst/>
            </a:prstGeom>
            <a:noFill/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200" noProof="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26" name="Group 25"/>
          <p:cNvGrpSpPr/>
          <p:nvPr userDrawn="1"/>
        </p:nvGrpSpPr>
        <p:grpSpPr>
          <a:xfrm>
            <a:off x="-2018947" y="44624"/>
            <a:ext cx="1945992" cy="3514898"/>
            <a:chOff x="-2018947" y="44624"/>
            <a:chExt cx="1945992" cy="3514898"/>
          </a:xfrm>
        </p:grpSpPr>
        <p:sp>
          <p:nvSpPr>
            <p:cNvPr id="27" name="TextBox 26"/>
            <p:cNvSpPr txBox="1"/>
            <p:nvPr userDrawn="1"/>
          </p:nvSpPr>
          <p:spPr>
            <a:xfrm>
              <a:off x="-1747838" y="44624"/>
              <a:ext cx="1657350" cy="69215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en-GB" sz="1000" b="1" noProof="1">
                  <a:solidFill>
                    <a:schemeClr val="accent6"/>
                  </a:solidFill>
                  <a:latin typeface="+mn-lt"/>
                </a:rPr>
                <a:t>Vælg layout</a:t>
              </a:r>
              <a:br>
                <a:rPr lang="en-GB" sz="1000" b="1" noProof="1">
                  <a:solidFill>
                    <a:schemeClr val="accent6"/>
                  </a:solidFill>
                  <a:latin typeface="+mn-lt"/>
                </a:rPr>
              </a:br>
              <a:r>
                <a:rPr lang="en-GB" sz="1000" b="1" noProof="1">
                  <a:solidFill>
                    <a:schemeClr val="accent6"/>
                  </a:solidFill>
                  <a:latin typeface="+mn-lt"/>
                </a:rPr>
                <a:t>1. </a:t>
              </a:r>
              <a:r>
                <a:rPr lang="en-GB" sz="1000" noProof="1">
                  <a:solidFill>
                    <a:schemeClr val="accent6"/>
                  </a:solidFill>
                  <a:latin typeface="+mn-lt"/>
                </a:rPr>
                <a:t>Højre-klik uden for dit slide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en-GB" sz="1000" b="1" noProof="1">
                  <a:solidFill>
                    <a:schemeClr val="accent6"/>
                  </a:solidFill>
                  <a:latin typeface="+mn-lt"/>
                </a:rPr>
                <a:t>2. </a:t>
              </a:r>
              <a:r>
                <a:rPr lang="en-GB" sz="1000" noProof="1">
                  <a:solidFill>
                    <a:schemeClr val="accent6"/>
                  </a:solidFill>
                  <a:latin typeface="+mn-lt"/>
                </a:rPr>
                <a:t>Vælg et passende layout fra “drop ned” menuen</a:t>
              </a:r>
            </a:p>
          </p:txBody>
        </p:sp>
        <p:pic>
          <p:nvPicPr>
            <p:cNvPr id="28" name="Picture 3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18947" y="800708"/>
              <a:ext cx="1945992" cy="2758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50885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side med bomærk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362" y="1979421"/>
            <a:ext cx="2520000" cy="2849256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A49B-6A17-4BCF-AFDE-2C5FDE502E9D}" type="datetime1">
              <a:rPr lang="da-DK" smtClean="0"/>
              <a:t>08-06-2017</a:t>
            </a:fld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 helejet Realdaniaselskab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3724-897E-4285-81E1-E494B84B7AF4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2124744" y="3681028"/>
            <a:ext cx="2047969" cy="1966913"/>
            <a:chOff x="-2124744" y="2974255"/>
            <a:chExt cx="2047969" cy="1966913"/>
          </a:xfrm>
        </p:grpSpPr>
        <p:grpSp>
          <p:nvGrpSpPr>
            <p:cNvPr id="17" name="Group 16"/>
            <p:cNvGrpSpPr/>
            <p:nvPr userDrawn="1"/>
          </p:nvGrpSpPr>
          <p:grpSpPr>
            <a:xfrm>
              <a:off x="-2124744" y="2974255"/>
              <a:ext cx="2047969" cy="1966913"/>
              <a:chOff x="-2124744" y="0"/>
              <a:chExt cx="2047969" cy="1966913"/>
            </a:xfrm>
          </p:grpSpPr>
          <p:pic>
            <p:nvPicPr>
              <p:cNvPr id="19" name="Picture 3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630938" y="747713"/>
                <a:ext cx="1554163" cy="1219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TextBox 5"/>
              <p:cNvSpPr txBox="1">
                <a:spLocks noChangeArrowheads="1"/>
              </p:cNvSpPr>
              <p:nvPr userDrawn="1"/>
            </p:nvSpPr>
            <p:spPr bwMode="auto">
              <a:xfrm>
                <a:off x="-2124744" y="0"/>
                <a:ext cx="2021556" cy="692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defRPr/>
                </a:pPr>
                <a:r>
                  <a:rPr lang="da-DK" sz="900" b="1" noProof="1">
                    <a:solidFill>
                      <a:schemeClr val="accent6"/>
                    </a:solidFill>
                    <a:latin typeface="+mn-lt"/>
                  </a:rPr>
                  <a:t>Skift baggrundsfarve</a:t>
                </a:r>
                <a:br>
                  <a:rPr lang="da-DK" sz="900" b="1" noProof="1">
                    <a:solidFill>
                      <a:schemeClr val="accent6"/>
                    </a:solidFill>
                    <a:latin typeface="+mn-lt"/>
                  </a:rPr>
                </a:br>
                <a:r>
                  <a:rPr lang="da-DK" sz="900" b="1" noProof="1">
                    <a:solidFill>
                      <a:schemeClr val="accent6"/>
                    </a:solidFill>
                    <a:latin typeface="+mn-lt"/>
                  </a:rPr>
                  <a:t>1. </a:t>
                </a:r>
                <a:r>
                  <a:rPr lang="da-DK" sz="900" b="0" noProof="1">
                    <a:solidFill>
                      <a:schemeClr val="accent6"/>
                    </a:solidFill>
                    <a:latin typeface="+mn-lt"/>
                  </a:rPr>
                  <a:t>Klik på baggrunden</a:t>
                </a:r>
                <a:r>
                  <a:rPr lang="da-DK" sz="900" b="0" baseline="0" noProof="1">
                    <a:solidFill>
                      <a:schemeClr val="accent6"/>
                    </a:solidFill>
                    <a:latin typeface="+mn-lt"/>
                  </a:rPr>
                  <a:t>, vælg</a:t>
                </a:r>
                <a:br>
                  <a:rPr lang="da-DK" sz="900" b="0" baseline="0" noProof="1">
                    <a:solidFill>
                      <a:schemeClr val="accent6"/>
                    </a:solidFill>
                    <a:latin typeface="+mn-lt"/>
                  </a:rPr>
                </a:br>
                <a:r>
                  <a:rPr lang="da-DK" sz="900" b="0" baseline="0" noProof="1">
                    <a:solidFill>
                      <a:schemeClr val="accent6"/>
                    </a:solidFill>
                    <a:latin typeface="+mn-lt"/>
                  </a:rPr>
                  <a:t> ‘</a:t>
                </a:r>
                <a:r>
                  <a:rPr lang="da-DK" sz="900" b="0" kern="1200" noProof="1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rPr>
                  <a:t>Fyld Farve’ i Topmenuen</a:t>
                </a:r>
                <a:r>
                  <a:rPr lang="da-DK" sz="900" b="0" baseline="0" noProof="1">
                    <a:solidFill>
                      <a:schemeClr val="accent6"/>
                    </a:solidFill>
                    <a:latin typeface="+mn-lt"/>
                  </a:rPr>
                  <a:t> </a:t>
                </a:r>
              </a:p>
              <a:p>
                <a:pPr algn="r" eaLnBrk="1" hangingPunct="1">
                  <a:defRPr/>
                </a:pPr>
                <a:r>
                  <a:rPr lang="da-DK" sz="900" b="1" baseline="0" noProof="1">
                    <a:solidFill>
                      <a:schemeClr val="accent6"/>
                    </a:solidFill>
                    <a:latin typeface="+mn-lt"/>
                  </a:rPr>
                  <a:t>2. </a:t>
                </a:r>
                <a:r>
                  <a:rPr lang="da-DK" sz="900" b="0" baseline="0" noProof="1">
                    <a:solidFill>
                      <a:schemeClr val="accent6"/>
                    </a:solidFill>
                    <a:latin typeface="+mn-lt"/>
                  </a:rPr>
                  <a:t>Vælg farve fra farverne i øverste række</a:t>
                </a:r>
              </a:p>
            </p:txBody>
          </p:sp>
        </p:grpSp>
        <p:sp>
          <p:nvSpPr>
            <p:cNvPr id="18" name="Rounded Rectangle 17"/>
            <p:cNvSpPr/>
            <p:nvPr userDrawn="1"/>
          </p:nvSpPr>
          <p:spPr>
            <a:xfrm>
              <a:off x="-1660775" y="4079167"/>
              <a:ext cx="1584000" cy="180021"/>
            </a:xfrm>
            <a:prstGeom prst="roundRect">
              <a:avLst/>
            </a:prstGeom>
            <a:noFill/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200" noProof="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>
            <a:off x="-2018947" y="44624"/>
            <a:ext cx="1945992" cy="3514898"/>
            <a:chOff x="-2018947" y="44624"/>
            <a:chExt cx="1945992" cy="3514898"/>
          </a:xfrm>
        </p:grpSpPr>
        <p:sp>
          <p:nvSpPr>
            <p:cNvPr id="28" name="TextBox 27"/>
            <p:cNvSpPr txBox="1"/>
            <p:nvPr userDrawn="1"/>
          </p:nvSpPr>
          <p:spPr>
            <a:xfrm>
              <a:off x="-1747838" y="44624"/>
              <a:ext cx="1657350" cy="69215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en-GB" sz="1000" b="1" noProof="1">
                  <a:solidFill>
                    <a:schemeClr val="accent6"/>
                  </a:solidFill>
                  <a:latin typeface="+mn-lt"/>
                </a:rPr>
                <a:t>Vælg layout</a:t>
              </a:r>
              <a:br>
                <a:rPr lang="en-GB" sz="1000" b="1" noProof="1">
                  <a:solidFill>
                    <a:schemeClr val="accent6"/>
                  </a:solidFill>
                  <a:latin typeface="+mn-lt"/>
                </a:rPr>
              </a:br>
              <a:r>
                <a:rPr lang="en-GB" sz="1000" b="1" noProof="1">
                  <a:solidFill>
                    <a:schemeClr val="accent6"/>
                  </a:solidFill>
                  <a:latin typeface="+mn-lt"/>
                </a:rPr>
                <a:t>1. </a:t>
              </a:r>
              <a:r>
                <a:rPr lang="en-GB" sz="1000" noProof="1">
                  <a:solidFill>
                    <a:schemeClr val="accent6"/>
                  </a:solidFill>
                  <a:latin typeface="+mn-lt"/>
                </a:rPr>
                <a:t>Højre-klik uden for dit slide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en-GB" sz="1000" b="1" noProof="1">
                  <a:solidFill>
                    <a:schemeClr val="accent6"/>
                  </a:solidFill>
                  <a:latin typeface="+mn-lt"/>
                </a:rPr>
                <a:t>2. </a:t>
              </a:r>
              <a:r>
                <a:rPr lang="en-GB" sz="1000" noProof="1">
                  <a:solidFill>
                    <a:schemeClr val="accent6"/>
                  </a:solidFill>
                  <a:latin typeface="+mn-lt"/>
                </a:rPr>
                <a:t>Vælg et passende layout fra “drop ned” menuen</a:t>
              </a:r>
            </a:p>
          </p:txBody>
        </p:sp>
        <p:pic>
          <p:nvPicPr>
            <p:cNvPr id="29" name="Picture 3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18947" y="800708"/>
              <a:ext cx="1945992" cy="2758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9908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7718D-CE5D-4B9B-9D36-695D7FB60248}" type="datetime1">
              <a:rPr lang="da-DK" smtClean="0"/>
              <a:t>08-06-2017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 helejet Realdaniaselskab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3724-897E-4285-81E1-E494B84B7AF4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76263" y="1383420"/>
            <a:ext cx="3889205" cy="438555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678534" y="1383420"/>
            <a:ext cx="3880327" cy="438555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1764704" y="0"/>
            <a:ext cx="1668463" cy="1017588"/>
            <a:chOff x="-1738313" y="0"/>
            <a:chExt cx="1668463" cy="1017588"/>
          </a:xfrm>
        </p:grpSpPr>
        <p:sp>
          <p:nvSpPr>
            <p:cNvPr id="10" name="TextBox 20"/>
            <p:cNvSpPr txBox="1">
              <a:spLocks noChangeArrowheads="1"/>
            </p:cNvSpPr>
            <p:nvPr/>
          </p:nvSpPr>
          <p:spPr bwMode="auto">
            <a:xfrm>
              <a:off x="-1738313" y="0"/>
              <a:ext cx="1668463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accent6"/>
                  </a:solidFill>
                </a:rPr>
                <a:t>Tekstslide </a:t>
              </a:r>
            </a:p>
            <a:p>
              <a:pPr algn="r" eaLnBrk="1" hangingPunct="1">
                <a:defRPr/>
              </a:pPr>
              <a:r>
                <a:rPr lang="da-DK" sz="1000" dirty="0">
                  <a:solidFill>
                    <a:schemeClr val="accent6"/>
                  </a:solidFill>
                </a:rPr>
                <a:t>Brug ‘Forøge / Formindske </a:t>
              </a:r>
              <a:br>
                <a:rPr lang="da-DK" sz="1000" dirty="0">
                  <a:solidFill>
                    <a:schemeClr val="accent6"/>
                  </a:solidFill>
                </a:rPr>
              </a:br>
              <a:r>
                <a:rPr lang="da-DK" sz="1000" dirty="0">
                  <a:solidFill>
                    <a:schemeClr val="accent6"/>
                  </a:solidFill>
                </a:rPr>
                <a:t>indryk’ for at skifte mellem</a:t>
              </a:r>
              <a:br>
                <a:rPr lang="da-DK" sz="1000" dirty="0">
                  <a:solidFill>
                    <a:schemeClr val="accent6"/>
                  </a:solidFill>
                </a:rPr>
              </a:br>
              <a:r>
                <a:rPr lang="da-DK" sz="1000" dirty="0">
                  <a:solidFill>
                    <a:schemeClr val="accent6"/>
                  </a:solidFill>
                </a:rPr>
                <a:t>de forskellige niveauer</a:t>
              </a:r>
            </a:p>
          </p:txBody>
        </p:sp>
        <p:grpSp>
          <p:nvGrpSpPr>
            <p:cNvPr id="12" name="Group 2"/>
            <p:cNvGrpSpPr>
              <a:grpSpLocks/>
            </p:cNvGrpSpPr>
            <p:nvPr/>
          </p:nvGrpSpPr>
          <p:grpSpPr bwMode="auto">
            <a:xfrm>
              <a:off x="-1064704" y="766651"/>
              <a:ext cx="437608" cy="246173"/>
              <a:chOff x="-1214439" y="732970"/>
              <a:chExt cx="437608" cy="246063"/>
            </a:xfrm>
          </p:grpSpPr>
          <p:grpSp>
            <p:nvGrpSpPr>
              <p:cNvPr id="17" name="Group 3"/>
              <p:cNvGrpSpPr>
                <a:grpSpLocks/>
              </p:cNvGrpSpPr>
              <p:nvPr/>
            </p:nvGrpSpPr>
            <p:grpSpPr bwMode="auto">
              <a:xfrm>
                <a:off x="-1214439" y="741702"/>
                <a:ext cx="428625" cy="228600"/>
                <a:chOff x="-727592" y="3306446"/>
                <a:chExt cx="429053" cy="228767"/>
              </a:xfrm>
            </p:grpSpPr>
            <p:pic>
              <p:nvPicPr>
                <p:cNvPr id="19" name="Picture 14" descr="fke3b.jp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27293" y="3306446"/>
                  <a:ext cx="428754" cy="2287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0" name="Rectangle 19"/>
                <p:cNvSpPr/>
                <p:nvPr/>
              </p:nvSpPr>
              <p:spPr bwMode="auto">
                <a:xfrm>
                  <a:off x="-727591" y="3326403"/>
                  <a:ext cx="214527" cy="219137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accent6"/>
                    </a:solidFill>
                  </a:endParaRPr>
                </a:p>
              </p:txBody>
            </p:sp>
          </p:grpSp>
          <p:sp>
            <p:nvSpPr>
              <p:cNvPr id="18" name="Rounded Rectangle 17"/>
              <p:cNvSpPr/>
              <p:nvPr/>
            </p:nvSpPr>
            <p:spPr bwMode="auto">
              <a:xfrm>
                <a:off x="-1014413" y="733082"/>
                <a:ext cx="238125" cy="245953"/>
              </a:xfrm>
              <a:prstGeom prst="roundRect">
                <a:avLst/>
              </a:prstGeom>
              <a:noFill/>
              <a:ln w="12700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accent6"/>
                  </a:solidFill>
                </a:endParaRPr>
              </a:p>
            </p:txBody>
          </p:sp>
        </p:grpSp>
        <p:grpSp>
          <p:nvGrpSpPr>
            <p:cNvPr id="13" name="Group 28"/>
            <p:cNvGrpSpPr>
              <a:grpSpLocks/>
            </p:cNvGrpSpPr>
            <p:nvPr/>
          </p:nvGrpSpPr>
          <p:grpSpPr bwMode="auto">
            <a:xfrm>
              <a:off x="-532891" y="771415"/>
              <a:ext cx="460375" cy="246173"/>
              <a:chOff x="-561836" y="3417665"/>
              <a:chExt cx="460236" cy="245883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9275" y="3434948"/>
                <a:ext cx="447675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-317434" y="3436803"/>
                <a:ext cx="214247" cy="217231"/>
              </a:xfrm>
              <a:prstGeom prst="rect">
                <a:avLst/>
              </a:prstGeom>
              <a:solidFill>
                <a:srgbClr val="FFFFFF">
                  <a:alpha val="60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-561835" y="3417776"/>
                <a:ext cx="238053" cy="245772"/>
              </a:xfrm>
              <a:prstGeom prst="roundRect">
                <a:avLst/>
              </a:prstGeom>
              <a:noFill/>
              <a:ln w="12700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accent6"/>
                  </a:solidFill>
                </a:endParaRPr>
              </a:p>
            </p:txBody>
          </p:sp>
        </p:grpSp>
      </p:grpSp>
      <p:grpSp>
        <p:nvGrpSpPr>
          <p:cNvPr id="21" name="Group 20"/>
          <p:cNvGrpSpPr/>
          <p:nvPr userDrawn="1"/>
        </p:nvGrpSpPr>
        <p:grpSpPr>
          <a:xfrm>
            <a:off x="-2520788" y="1222697"/>
            <a:ext cx="2406488" cy="1538883"/>
            <a:chOff x="-2520788" y="1222697"/>
            <a:chExt cx="2406488" cy="1538883"/>
          </a:xfrm>
        </p:grpSpPr>
        <p:sp>
          <p:nvSpPr>
            <p:cNvPr id="22" name="TextBox 17"/>
            <p:cNvSpPr txBox="1">
              <a:spLocks noChangeArrowheads="1"/>
            </p:cNvSpPr>
            <p:nvPr userDrawn="1"/>
          </p:nvSpPr>
          <p:spPr bwMode="auto">
            <a:xfrm>
              <a:off x="-2520788" y="1222697"/>
              <a:ext cx="2406488" cy="1538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accent6"/>
                  </a:solidFill>
                  <a:cs typeface="Arial" charset="0"/>
                </a:rPr>
                <a:t>Ønskes ikke </a:t>
              </a:r>
              <a:r>
                <a:rPr lang="da-DK" sz="1000" b="1" dirty="0" err="1">
                  <a:solidFill>
                    <a:schemeClr val="accent6"/>
                  </a:solidFill>
                  <a:cs typeface="Arial" charset="0"/>
                </a:rPr>
                <a:t>bullet</a:t>
              </a:r>
              <a:r>
                <a:rPr lang="da-DK" sz="1000" b="1" dirty="0">
                  <a:solidFill>
                    <a:schemeClr val="accent6"/>
                  </a:solidFill>
                  <a:cs typeface="Arial" charset="0"/>
                </a:rPr>
                <a:t> brug da:</a:t>
              </a:r>
            </a:p>
            <a:p>
              <a:pPr algn="r" eaLnBrk="1" hangingPunct="1">
                <a:defRPr/>
              </a:pPr>
              <a:endParaRPr lang="da-DK" sz="1000" b="1" dirty="0">
                <a:solidFill>
                  <a:schemeClr val="accent6"/>
                </a:solidFill>
                <a:cs typeface="Arial" charset="0"/>
              </a:endParaRPr>
            </a:p>
            <a:p>
              <a:pPr algn="r" eaLnBrk="1" hangingPunct="1">
                <a:defRPr/>
              </a:pPr>
              <a:endParaRPr lang="da-DK" sz="1000" b="1" dirty="0">
                <a:solidFill>
                  <a:schemeClr val="accent6"/>
                </a:solidFill>
                <a:cs typeface="Arial" charset="0"/>
              </a:endParaRPr>
            </a:p>
            <a:p>
              <a:pPr algn="r" eaLnBrk="1" hangingPunct="1">
                <a:defRPr/>
              </a:pPr>
              <a:endParaRPr lang="da-DK" sz="1000" b="1" dirty="0">
                <a:solidFill>
                  <a:schemeClr val="accent6"/>
                </a:solidFill>
                <a:cs typeface="Arial" charset="0"/>
              </a:endParaRPr>
            </a:p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accent6"/>
                  </a:solidFill>
                  <a:cs typeface="Arial" charset="0"/>
                </a:rPr>
                <a:t>Ønskes </a:t>
              </a:r>
              <a:r>
                <a:rPr lang="da-DK" sz="1000" b="1" dirty="0" err="1">
                  <a:solidFill>
                    <a:schemeClr val="accent6"/>
                  </a:solidFill>
                  <a:cs typeface="Arial" charset="0"/>
                </a:rPr>
                <a:t>bullet</a:t>
              </a:r>
              <a:r>
                <a:rPr lang="da-DK" sz="1000" b="1" dirty="0">
                  <a:solidFill>
                    <a:schemeClr val="accent6"/>
                  </a:solidFill>
                  <a:cs typeface="Arial" charset="0"/>
                </a:rPr>
                <a:t> tilbage:</a:t>
              </a:r>
              <a:br>
                <a:rPr lang="da-DK" sz="1000" dirty="0">
                  <a:solidFill>
                    <a:schemeClr val="accent6"/>
                  </a:solidFill>
                  <a:cs typeface="Arial" charset="0"/>
                </a:rPr>
              </a:br>
              <a:r>
                <a:rPr lang="da-DK" sz="1000" dirty="0">
                  <a:solidFill>
                    <a:schemeClr val="accent6"/>
                  </a:solidFill>
                  <a:cs typeface="Arial" charset="0"/>
                </a:rPr>
                <a:t>For at få punktopstilling på teksten (flere niveauer findes) brug ‘Forøg listeniveau’</a:t>
              </a:r>
            </a:p>
            <a:p>
              <a:pPr algn="r" eaLnBrk="1" hangingPunct="1">
                <a:defRPr/>
              </a:pPr>
              <a:r>
                <a:rPr lang="da-DK" sz="1000" dirty="0">
                  <a:solidFill>
                    <a:schemeClr val="accent6"/>
                  </a:solidFill>
                  <a:cs typeface="Arial" charset="0"/>
                </a:rPr>
                <a:t>For at få venstrestillet tekst uden punktopstilling, brug ‘Formindsk listeniveau’</a:t>
              </a:r>
            </a:p>
          </p:txBody>
        </p:sp>
        <p:grpSp>
          <p:nvGrpSpPr>
            <p:cNvPr id="23" name="Group 2"/>
            <p:cNvGrpSpPr>
              <a:grpSpLocks/>
            </p:cNvGrpSpPr>
            <p:nvPr userDrawn="1"/>
          </p:nvGrpSpPr>
          <p:grpSpPr bwMode="auto">
            <a:xfrm>
              <a:off x="-871538" y="1448780"/>
              <a:ext cx="733425" cy="265113"/>
              <a:chOff x="-871312" y="1988800"/>
              <a:chExt cx="733527" cy="265731"/>
            </a:xfrm>
          </p:grpSpPr>
          <p:pic>
            <p:nvPicPr>
              <p:cNvPr id="24" name="Picture 4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71312" y="1988800"/>
                <a:ext cx="733527" cy="26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ounded Rectangle 24"/>
              <p:cNvSpPr/>
              <p:nvPr/>
            </p:nvSpPr>
            <p:spPr bwMode="auto">
              <a:xfrm>
                <a:off x="-853847" y="1988800"/>
                <a:ext cx="238158" cy="246637"/>
              </a:xfrm>
              <a:prstGeom prst="roundRect">
                <a:avLst/>
              </a:prstGeom>
              <a:noFill/>
              <a:ln w="12700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accent6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0425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 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1F8B-6F5D-4893-91A6-0A07BF5F6B5C}" type="datetime1">
              <a:rPr lang="da-DK" smtClean="0"/>
              <a:t>08-06-2017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 helejet Realdaniaselskab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3724-897E-4285-81E1-E494B84B7AF4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76263" y="1383419"/>
            <a:ext cx="3889205" cy="439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680000" y="1382713"/>
            <a:ext cx="3888000" cy="4392000"/>
          </a:xfrm>
        </p:spPr>
        <p:txBody>
          <a:bodyPr tIns="2340000">
            <a:normAutofit/>
          </a:bodyPr>
          <a:lstStyle>
            <a:lvl1pPr algn="ctr">
              <a:defRPr sz="16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1764704" y="0"/>
            <a:ext cx="1668463" cy="1017588"/>
            <a:chOff x="-1738313" y="0"/>
            <a:chExt cx="1668463" cy="1017588"/>
          </a:xfrm>
        </p:grpSpPr>
        <p:sp>
          <p:nvSpPr>
            <p:cNvPr id="10" name="TextBox 20"/>
            <p:cNvSpPr txBox="1">
              <a:spLocks noChangeArrowheads="1"/>
            </p:cNvSpPr>
            <p:nvPr/>
          </p:nvSpPr>
          <p:spPr bwMode="auto">
            <a:xfrm>
              <a:off x="-1738313" y="0"/>
              <a:ext cx="1668463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accent6"/>
                  </a:solidFill>
                </a:rPr>
                <a:t>Tekstslide </a:t>
              </a:r>
            </a:p>
            <a:p>
              <a:pPr algn="r" eaLnBrk="1" hangingPunct="1">
                <a:defRPr/>
              </a:pPr>
              <a:r>
                <a:rPr lang="da-DK" sz="1000" dirty="0">
                  <a:solidFill>
                    <a:schemeClr val="accent6"/>
                  </a:solidFill>
                </a:rPr>
                <a:t>Brug ‘Forøge / Formindske </a:t>
              </a:r>
              <a:br>
                <a:rPr lang="da-DK" sz="1000" dirty="0">
                  <a:solidFill>
                    <a:schemeClr val="accent6"/>
                  </a:solidFill>
                </a:rPr>
              </a:br>
              <a:r>
                <a:rPr lang="da-DK" sz="1000" dirty="0">
                  <a:solidFill>
                    <a:schemeClr val="accent6"/>
                  </a:solidFill>
                </a:rPr>
                <a:t>indryk’ for at skifte mellem</a:t>
              </a:r>
              <a:br>
                <a:rPr lang="da-DK" sz="1000" dirty="0">
                  <a:solidFill>
                    <a:schemeClr val="accent6"/>
                  </a:solidFill>
                </a:rPr>
              </a:br>
              <a:r>
                <a:rPr lang="da-DK" sz="1000" dirty="0">
                  <a:solidFill>
                    <a:schemeClr val="accent6"/>
                  </a:solidFill>
                </a:rPr>
                <a:t>de forskellige niveauer</a:t>
              </a:r>
            </a:p>
          </p:txBody>
        </p:sp>
        <p:grpSp>
          <p:nvGrpSpPr>
            <p:cNvPr id="11" name="Group 2"/>
            <p:cNvGrpSpPr>
              <a:grpSpLocks/>
            </p:cNvGrpSpPr>
            <p:nvPr/>
          </p:nvGrpSpPr>
          <p:grpSpPr bwMode="auto">
            <a:xfrm>
              <a:off x="-1064704" y="766651"/>
              <a:ext cx="437608" cy="246173"/>
              <a:chOff x="-1214439" y="732970"/>
              <a:chExt cx="437608" cy="246063"/>
            </a:xfrm>
          </p:grpSpPr>
          <p:grpSp>
            <p:nvGrpSpPr>
              <p:cNvPr id="16" name="Group 3"/>
              <p:cNvGrpSpPr>
                <a:grpSpLocks/>
              </p:cNvGrpSpPr>
              <p:nvPr/>
            </p:nvGrpSpPr>
            <p:grpSpPr bwMode="auto">
              <a:xfrm>
                <a:off x="-1214439" y="741702"/>
                <a:ext cx="428625" cy="228600"/>
                <a:chOff x="-727592" y="3306446"/>
                <a:chExt cx="429053" cy="228767"/>
              </a:xfrm>
            </p:grpSpPr>
            <p:pic>
              <p:nvPicPr>
                <p:cNvPr id="18" name="Picture 14" descr="fke3b.jp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27293" y="3306446"/>
                  <a:ext cx="428754" cy="2287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9" name="Rectangle 18"/>
                <p:cNvSpPr/>
                <p:nvPr/>
              </p:nvSpPr>
              <p:spPr bwMode="auto">
                <a:xfrm>
                  <a:off x="-727591" y="3326403"/>
                  <a:ext cx="214527" cy="219137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accent6"/>
                    </a:solidFill>
                  </a:endParaRPr>
                </a:p>
              </p:txBody>
            </p:sp>
          </p:grpSp>
          <p:sp>
            <p:nvSpPr>
              <p:cNvPr id="17" name="Rounded Rectangle 16"/>
              <p:cNvSpPr/>
              <p:nvPr/>
            </p:nvSpPr>
            <p:spPr bwMode="auto">
              <a:xfrm>
                <a:off x="-1014413" y="733082"/>
                <a:ext cx="238125" cy="245953"/>
              </a:xfrm>
              <a:prstGeom prst="roundRect">
                <a:avLst/>
              </a:prstGeom>
              <a:noFill/>
              <a:ln w="12700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accent6"/>
                  </a:solidFill>
                </a:endParaRPr>
              </a:p>
            </p:txBody>
          </p:sp>
        </p:grpSp>
        <p:grpSp>
          <p:nvGrpSpPr>
            <p:cNvPr id="12" name="Group 28"/>
            <p:cNvGrpSpPr>
              <a:grpSpLocks/>
            </p:cNvGrpSpPr>
            <p:nvPr/>
          </p:nvGrpSpPr>
          <p:grpSpPr bwMode="auto">
            <a:xfrm>
              <a:off x="-532891" y="771415"/>
              <a:ext cx="460375" cy="246173"/>
              <a:chOff x="-561836" y="3417665"/>
              <a:chExt cx="460236" cy="245883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9275" y="3434948"/>
                <a:ext cx="447675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-317434" y="3436803"/>
                <a:ext cx="214247" cy="217231"/>
              </a:xfrm>
              <a:prstGeom prst="rect">
                <a:avLst/>
              </a:prstGeom>
              <a:solidFill>
                <a:srgbClr val="FFFFFF">
                  <a:alpha val="60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-561835" y="3417776"/>
                <a:ext cx="238053" cy="245772"/>
              </a:xfrm>
              <a:prstGeom prst="roundRect">
                <a:avLst/>
              </a:prstGeom>
              <a:noFill/>
              <a:ln w="12700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accent6"/>
                  </a:solidFill>
                </a:endParaRP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-2520788" y="1222697"/>
            <a:ext cx="2406488" cy="1538883"/>
            <a:chOff x="-2520788" y="1222697"/>
            <a:chExt cx="2406488" cy="1538883"/>
          </a:xfrm>
        </p:grpSpPr>
        <p:sp>
          <p:nvSpPr>
            <p:cNvPr id="21" name="TextBox 17"/>
            <p:cNvSpPr txBox="1">
              <a:spLocks noChangeArrowheads="1"/>
            </p:cNvSpPr>
            <p:nvPr userDrawn="1"/>
          </p:nvSpPr>
          <p:spPr bwMode="auto">
            <a:xfrm>
              <a:off x="-2520788" y="1222697"/>
              <a:ext cx="2406488" cy="1538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accent6"/>
                  </a:solidFill>
                  <a:cs typeface="Arial" charset="0"/>
                </a:rPr>
                <a:t>Ønskes ikke </a:t>
              </a:r>
              <a:r>
                <a:rPr lang="da-DK" sz="1000" b="1" dirty="0" err="1">
                  <a:solidFill>
                    <a:schemeClr val="accent6"/>
                  </a:solidFill>
                  <a:cs typeface="Arial" charset="0"/>
                </a:rPr>
                <a:t>bullet</a:t>
              </a:r>
              <a:r>
                <a:rPr lang="da-DK" sz="1000" b="1" dirty="0">
                  <a:solidFill>
                    <a:schemeClr val="accent6"/>
                  </a:solidFill>
                  <a:cs typeface="Arial" charset="0"/>
                </a:rPr>
                <a:t> brug da:</a:t>
              </a:r>
            </a:p>
            <a:p>
              <a:pPr algn="r" eaLnBrk="1" hangingPunct="1">
                <a:defRPr/>
              </a:pPr>
              <a:endParaRPr lang="da-DK" sz="1000" b="1" dirty="0">
                <a:solidFill>
                  <a:schemeClr val="accent6"/>
                </a:solidFill>
                <a:cs typeface="Arial" charset="0"/>
              </a:endParaRPr>
            </a:p>
            <a:p>
              <a:pPr algn="r" eaLnBrk="1" hangingPunct="1">
                <a:defRPr/>
              </a:pPr>
              <a:endParaRPr lang="da-DK" sz="1000" b="1" dirty="0">
                <a:solidFill>
                  <a:schemeClr val="accent6"/>
                </a:solidFill>
                <a:cs typeface="Arial" charset="0"/>
              </a:endParaRPr>
            </a:p>
            <a:p>
              <a:pPr algn="r" eaLnBrk="1" hangingPunct="1">
                <a:defRPr/>
              </a:pPr>
              <a:endParaRPr lang="da-DK" sz="1000" b="1" dirty="0">
                <a:solidFill>
                  <a:schemeClr val="accent6"/>
                </a:solidFill>
                <a:cs typeface="Arial" charset="0"/>
              </a:endParaRPr>
            </a:p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accent6"/>
                  </a:solidFill>
                  <a:cs typeface="Arial" charset="0"/>
                </a:rPr>
                <a:t>Ønskes </a:t>
              </a:r>
              <a:r>
                <a:rPr lang="da-DK" sz="1000" b="1" dirty="0" err="1">
                  <a:solidFill>
                    <a:schemeClr val="accent6"/>
                  </a:solidFill>
                  <a:cs typeface="Arial" charset="0"/>
                </a:rPr>
                <a:t>bullet</a:t>
              </a:r>
              <a:r>
                <a:rPr lang="da-DK" sz="1000" b="1" dirty="0">
                  <a:solidFill>
                    <a:schemeClr val="accent6"/>
                  </a:solidFill>
                  <a:cs typeface="Arial" charset="0"/>
                </a:rPr>
                <a:t> tilbage:</a:t>
              </a:r>
              <a:br>
                <a:rPr lang="da-DK" sz="1000" dirty="0">
                  <a:solidFill>
                    <a:schemeClr val="accent6"/>
                  </a:solidFill>
                  <a:cs typeface="Arial" charset="0"/>
                </a:rPr>
              </a:br>
              <a:r>
                <a:rPr lang="da-DK" sz="1000" dirty="0">
                  <a:solidFill>
                    <a:schemeClr val="accent6"/>
                  </a:solidFill>
                  <a:cs typeface="Arial" charset="0"/>
                </a:rPr>
                <a:t>For at få punktopstilling på teksten (flere niveauer findes) brug ‘Forøg listeniveau’</a:t>
              </a:r>
            </a:p>
            <a:p>
              <a:pPr algn="r" eaLnBrk="1" hangingPunct="1">
                <a:defRPr/>
              </a:pPr>
              <a:r>
                <a:rPr lang="da-DK" sz="1000" dirty="0">
                  <a:solidFill>
                    <a:schemeClr val="accent6"/>
                  </a:solidFill>
                  <a:cs typeface="Arial" charset="0"/>
                </a:rPr>
                <a:t>For at få venstrestillet tekst uden punktopstilling, brug ‘Formindsk listeniveau’</a:t>
              </a:r>
            </a:p>
          </p:txBody>
        </p:sp>
        <p:grpSp>
          <p:nvGrpSpPr>
            <p:cNvPr id="22" name="Group 2"/>
            <p:cNvGrpSpPr>
              <a:grpSpLocks/>
            </p:cNvGrpSpPr>
            <p:nvPr userDrawn="1"/>
          </p:nvGrpSpPr>
          <p:grpSpPr bwMode="auto">
            <a:xfrm>
              <a:off x="-871538" y="1448780"/>
              <a:ext cx="733425" cy="265113"/>
              <a:chOff x="-871312" y="1988800"/>
              <a:chExt cx="733527" cy="265731"/>
            </a:xfrm>
          </p:grpSpPr>
          <p:pic>
            <p:nvPicPr>
              <p:cNvPr id="23" name="Picture 4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71312" y="1988800"/>
                <a:ext cx="733527" cy="26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3"/>
              <p:cNvSpPr/>
              <p:nvPr/>
            </p:nvSpPr>
            <p:spPr bwMode="auto">
              <a:xfrm>
                <a:off x="-853847" y="1988800"/>
                <a:ext cx="238158" cy="246637"/>
              </a:xfrm>
              <a:prstGeom prst="roundRect">
                <a:avLst/>
              </a:prstGeom>
              <a:noFill/>
              <a:ln w="12700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accent6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5122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9328" y="260648"/>
            <a:ext cx="8008411" cy="82809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263" y="1383419"/>
            <a:ext cx="7991476" cy="4392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830" y="6307481"/>
            <a:ext cx="868854" cy="28648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0D620-0A05-42C1-9CCE-5B652D156351}" type="datetime1">
              <a:rPr lang="da-DK" smtClean="0"/>
              <a:t>08-06-2017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3688" y="6307481"/>
            <a:ext cx="4824536" cy="28648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dirty="0"/>
              <a:t>Et helejet Realdaniaselskab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800" y="6307481"/>
            <a:ext cx="269784" cy="28648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73724-897E-4285-81E1-E494B84B7AF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463" y="6307590"/>
            <a:ext cx="2061675" cy="26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1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7" r:id="rId4"/>
    <p:sldLayoutId id="2147483656" r:id="rId5"/>
    <p:sldLayoutId id="2147483660" r:id="rId6"/>
    <p:sldLayoutId id="2147483659" r:id="rId7"/>
    <p:sldLayoutId id="2147483652" r:id="rId8"/>
    <p:sldLayoutId id="2147483658" r:id="rId9"/>
    <p:sldLayoutId id="2147483654" r:id="rId10"/>
    <p:sldLayoutId id="2147483655" r:id="rId11"/>
  </p:sldLayoutIdLst>
  <p:hf hdr="0" dt="0"/>
  <p:txStyles>
    <p:titleStyle>
      <a:lvl1pPr algn="l" defTabSz="914400" rtl="0" eaLnBrk="1" latinLnBrk="0" hangingPunct="1">
        <a:lnSpc>
          <a:spcPct val="94000"/>
        </a:lnSpc>
        <a:spcBef>
          <a:spcPct val="0"/>
        </a:spcBef>
        <a:buNone/>
        <a:defRPr sz="3000" b="1" kern="1200" baseline="0">
          <a:solidFill>
            <a:srgbClr val="EE5C47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9000"/>
        </a:lnSpc>
        <a:spcBef>
          <a:spcPts val="0"/>
        </a:spcBef>
        <a:buFont typeface="Arial" pitchFamily="34" charset="0"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288000" algn="l" defTabSz="914400" rtl="0" eaLnBrk="1" latinLnBrk="0" hangingPunct="1">
        <a:lnSpc>
          <a:spcPct val="99000"/>
        </a:lnSpc>
        <a:spcBef>
          <a:spcPts val="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30900" indent="-342900" algn="l" defTabSz="914400" rtl="0" eaLnBrk="1" latinLnBrk="0" hangingPunct="1">
        <a:lnSpc>
          <a:spcPct val="99000"/>
        </a:lnSpc>
        <a:spcBef>
          <a:spcPts val="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20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-288000" algn="l" defTabSz="914400" rtl="0" eaLnBrk="1" latinLnBrk="0" hangingPunct="1">
        <a:lnSpc>
          <a:spcPct val="102000"/>
        </a:lnSpc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573750" indent="-285750" algn="l" defTabSz="914400" rtl="0" eaLnBrk="1" latinLnBrk="0" hangingPunct="1">
        <a:lnSpc>
          <a:spcPct val="102000"/>
        </a:lnSpc>
        <a:spcBef>
          <a:spcPts val="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700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-288000" algn="l" defTabSz="914400" rtl="0" eaLnBrk="1" latinLnBrk="0" hangingPunct="1">
        <a:lnSpc>
          <a:spcPct val="107000"/>
        </a:lnSpc>
        <a:spcBef>
          <a:spcPts val="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576000" indent="-288000" algn="l" defTabSz="914400" rtl="0" eaLnBrk="1" latinLnBrk="0" hangingPunct="1">
        <a:lnSpc>
          <a:spcPct val="107000"/>
        </a:lnSpc>
        <a:spcBef>
          <a:spcPts val="0"/>
        </a:spcBef>
        <a:buFont typeface="Arial" pitchFamily="34" charset="0"/>
        <a:buChar char="˗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mall.living.Albertslund/" TargetMode="External"/><Relationship Id="rId3" Type="http://schemas.openxmlformats.org/officeDocument/2006/relationships/hyperlink" Target="http://www.noitso.dk/fileadmin/user_upload/Billeder/content/finanstilsynet-vejledning-klassifikation-20151218.pdf" TargetMode="External"/><Relationship Id="rId7" Type="http://schemas.openxmlformats.org/officeDocument/2006/relationships/hyperlink" Target="http://www.skm.dk/skattetal/beregning/afgiftsberegning/boafgift-og-gaveafgift-faktasid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retsinformation.dk/pdfPrint.aspx?id=177442" TargetMode="External"/><Relationship Id="rId5" Type="http://schemas.openxmlformats.org/officeDocument/2006/relationships/hyperlink" Target="http://www.boligregner.dk/" TargetMode="External"/><Relationship Id="rId4" Type="http://schemas.openxmlformats.org/officeDocument/2006/relationships/hyperlink" Target="https://www.finanstilsynet.dk/da/Lovgivning/Lovsamling/Tvaergaaendelovgivning/Forbrugerregler/VEJ-9971-230916" TargetMode="External"/><Relationship Id="rId9" Type="http://schemas.openxmlformats.org/officeDocument/2006/relationships/hyperlink" Target="http://www.skm.dk/skattetal/beregning/skatteberegning/ejendomsvaerdiskat-regler-og-beregningseksempler#noter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78731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 helejet Realdaniaselskab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3724-897E-4285-81E1-E494B84B7AF4}" type="slidenum">
              <a:rPr lang="da-DK" smtClean="0"/>
              <a:t>10</a:t>
            </a:fld>
            <a:endParaRPr lang="da-DK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2091" y="123802"/>
            <a:ext cx="9359900" cy="7143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4000"/>
              </a:lnSpc>
              <a:spcBef>
                <a:spcPct val="0"/>
              </a:spcBef>
              <a:buNone/>
              <a:defRPr sz="3000" b="1" kern="1200" baseline="0">
                <a:solidFill>
                  <a:srgbClr val="EE5C4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800" dirty="0"/>
              <a:t>Hvad koster et nyt etagebyggeri i Albertslund?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557800" y="1079841"/>
            <a:ext cx="7159672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/>
                </a:solidFill>
              </a:rPr>
              <a:t>Ca. 30.000 kr. pr. m</a:t>
            </a:r>
            <a:r>
              <a:rPr lang="da-DK" baseline="30000" dirty="0">
                <a:solidFill>
                  <a:schemeClr val="tx2"/>
                </a:solidFill>
              </a:rPr>
              <a:t>2</a:t>
            </a:r>
            <a:r>
              <a:rPr lang="da-DK" dirty="0">
                <a:solidFill>
                  <a:schemeClr val="tx2"/>
                </a:solidFill>
              </a:rPr>
              <a:t>. </a:t>
            </a:r>
          </a:p>
          <a:p>
            <a:pPr lvl="0"/>
            <a:endParaRPr lang="da-DK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/>
                </a:solidFill>
              </a:rPr>
              <a:t>Lejlighed på 65 m</a:t>
            </a:r>
            <a:r>
              <a:rPr lang="da-DK" baseline="30000" dirty="0">
                <a:solidFill>
                  <a:schemeClr val="tx2"/>
                </a:solidFill>
              </a:rPr>
              <a:t>2</a:t>
            </a:r>
            <a:r>
              <a:rPr lang="da-DK" dirty="0">
                <a:solidFill>
                  <a:schemeClr val="tx2"/>
                </a:solidFill>
              </a:rPr>
              <a:t> – inkl. fællesareal </a:t>
            </a:r>
          </a:p>
          <a:p>
            <a:pPr lvl="0"/>
            <a:r>
              <a:rPr lang="da-DK" dirty="0">
                <a:solidFill>
                  <a:schemeClr val="tx2"/>
                </a:solidFill>
              </a:rPr>
              <a:t>    på 10 m</a:t>
            </a:r>
            <a:r>
              <a:rPr lang="da-DK" baseline="30000" dirty="0">
                <a:solidFill>
                  <a:schemeClr val="tx2"/>
                </a:solidFill>
              </a:rPr>
              <a:t>2</a:t>
            </a:r>
            <a:r>
              <a:rPr lang="da-DK" dirty="0">
                <a:solidFill>
                  <a:schemeClr val="tx2"/>
                </a:solidFill>
              </a:rPr>
              <a:t> – vil koste ca. 2 millioner kr.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/>
                </a:solidFill>
              </a:rPr>
              <a:t>Ejerudgift ca. 2.500 kr. mdl.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/>
                </a:solidFill>
              </a:rPr>
              <a:t>Udbetaling på 20 procent: Nettoydelse på 8.300 kr. ved et fastforrentet lån.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/>
                </a:solidFill>
              </a:rPr>
              <a:t>Dertil forbrugsafgifter på ca. 1.500 kr. mdl.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tx2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662847"/>
            <a:ext cx="3240361" cy="227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22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 helejet Realdaniaselskab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3724-897E-4285-81E1-E494B84B7AF4}" type="slidenum">
              <a:rPr lang="da-DK" smtClean="0"/>
              <a:t>11</a:t>
            </a:fld>
            <a:endParaRPr lang="da-DK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2091" y="123802"/>
            <a:ext cx="9359900" cy="7143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4000"/>
              </a:lnSpc>
              <a:spcBef>
                <a:spcPct val="0"/>
              </a:spcBef>
              <a:buNone/>
              <a:defRPr sz="3000" b="1" kern="1200" baseline="0">
                <a:solidFill>
                  <a:srgbClr val="EE5C4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800" dirty="0"/>
              <a:t>Hvad koster small </a:t>
            </a:r>
            <a:r>
              <a:rPr lang="da-DK" sz="2800" dirty="0" err="1"/>
              <a:t>living</a:t>
            </a:r>
            <a:r>
              <a:rPr lang="da-DK" sz="2800" dirty="0"/>
              <a:t>?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796704" y="1196752"/>
            <a:ext cx="7159672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/>
                </a:solidFill>
              </a:rPr>
              <a:t>Ved et BBR-areal på 70 m</a:t>
            </a:r>
            <a:r>
              <a:rPr lang="da-DK" baseline="30000" dirty="0">
                <a:solidFill>
                  <a:schemeClr val="tx2"/>
                </a:solidFill>
              </a:rPr>
              <a:t>2</a:t>
            </a:r>
            <a:r>
              <a:rPr lang="da-DK" dirty="0">
                <a:solidFill>
                  <a:schemeClr val="tx2"/>
                </a:solidFill>
              </a:rPr>
              <a:t>: Pris ca. 1,4 mio. kr.  </a:t>
            </a:r>
          </a:p>
          <a:p>
            <a:pPr lvl="0"/>
            <a:endParaRPr lang="da-DK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/>
                </a:solidFill>
              </a:rPr>
              <a:t>Ejerudgift på anslået 2.000 kr. månedligt.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/>
                </a:solidFill>
              </a:rPr>
              <a:t>Udbetaling på 20 procent giver en månedlig nettoudgift på 6.100 kr.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/>
                </a:solidFill>
              </a:rPr>
              <a:t>Dertil forbrugsudgifter på 1.700 kr. mdl.</a:t>
            </a:r>
          </a:p>
          <a:p>
            <a:pPr lvl="0"/>
            <a:endParaRPr lang="da-DK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/>
                </a:solidFill>
              </a:rPr>
              <a:t>I alt en samlet netto boligudgift 7.800 kr. mdl.</a:t>
            </a:r>
          </a:p>
          <a:p>
            <a:pPr lvl="0"/>
            <a:endParaRPr lang="da-DK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173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 helejet Realdaniaselskab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3724-897E-4285-81E1-E494B84B7AF4}" type="slidenum">
              <a:rPr lang="da-DK" smtClean="0"/>
              <a:t>12</a:t>
            </a:fld>
            <a:endParaRPr lang="da-DK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2091" y="123802"/>
            <a:ext cx="9072437" cy="7143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4000"/>
              </a:lnSpc>
              <a:spcBef>
                <a:spcPct val="0"/>
              </a:spcBef>
              <a:buNone/>
              <a:defRPr sz="3000" b="1" kern="1200" baseline="0">
                <a:solidFill>
                  <a:srgbClr val="EE5C4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800" dirty="0"/>
              <a:t> Hvad koster et realkreditlån på 1 million kroner?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4716016" y="1196752"/>
            <a:ext cx="3744416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/>
                </a:solidFill>
              </a:rPr>
              <a:t>Fastforrentet lån med afdrag: 3.700 kr. månedligt efter skat.</a:t>
            </a:r>
          </a:p>
          <a:p>
            <a:pPr lvl="0"/>
            <a:endParaRPr lang="da-DK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/>
                </a:solidFill>
              </a:rPr>
              <a:t>F3-lån med afdrag: 3.400 kr. månedligt efter skat.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/>
                </a:solidFill>
              </a:rPr>
              <a:t>Dertil skatter, drift og vedligeholdelse samt forbrug</a:t>
            </a:r>
          </a:p>
          <a:p>
            <a:pPr lvl="0"/>
            <a:endParaRPr lang="da-DK" dirty="0">
              <a:solidFill>
                <a:schemeClr val="tx2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4572000" cy="290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55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 helejet Realdaniaselskab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3724-897E-4285-81E1-E494B84B7AF4}" type="slidenum">
              <a:rPr lang="da-DK" smtClean="0"/>
              <a:t>13</a:t>
            </a:fld>
            <a:endParaRPr lang="da-DK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2091" y="123802"/>
            <a:ext cx="9359900" cy="7143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4000"/>
              </a:lnSpc>
              <a:spcBef>
                <a:spcPct val="0"/>
              </a:spcBef>
              <a:buNone/>
              <a:defRPr sz="3000" b="1" kern="1200" baseline="0">
                <a:solidFill>
                  <a:srgbClr val="EE5C4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800" dirty="0"/>
              <a:t>Når børn køber bolig til forældre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796704" y="1783263"/>
            <a:ext cx="3343248" cy="304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/>
                </a:solidFill>
              </a:rPr>
              <a:t>Kombiner med afgiftsfrie gaver på 62.900 kr. pr. forælder pr. år.</a:t>
            </a:r>
          </a:p>
          <a:p>
            <a:pPr lvl="0"/>
            <a:endParaRPr lang="da-DK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/>
                </a:solidFill>
              </a:rPr>
              <a:t>Finansiér med rente- og afdragsfrie familielån.</a:t>
            </a:r>
          </a:p>
          <a:p>
            <a:pPr lvl="0"/>
            <a:endParaRPr lang="da-DK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/>
                </a:solidFill>
              </a:rPr>
              <a:t>Spar arveafgift.</a:t>
            </a:r>
          </a:p>
          <a:p>
            <a:pPr lvl="0"/>
            <a:endParaRPr lang="da-DK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/>
                </a:solidFill>
              </a:rPr>
              <a:t>Mulighed for boligydelse.</a:t>
            </a:r>
          </a:p>
          <a:p>
            <a:pPr lvl="0"/>
            <a:endParaRPr lang="da-DK" dirty="0">
              <a:solidFill>
                <a:schemeClr val="tx2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50416"/>
            <a:ext cx="4849368" cy="363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17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 helejet Realdaniaselskab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3724-897E-4285-81E1-E494B84B7AF4}" type="slidenum">
              <a:rPr lang="da-DK" smtClean="0"/>
              <a:t>14</a:t>
            </a:fld>
            <a:endParaRPr lang="da-DK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2091" y="123802"/>
            <a:ext cx="9359900" cy="7143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4000"/>
              </a:lnSpc>
              <a:spcBef>
                <a:spcPct val="0"/>
              </a:spcBef>
              <a:buNone/>
              <a:defRPr sz="3000" b="1" kern="1200" baseline="0">
                <a:solidFill>
                  <a:srgbClr val="EE5C4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800" dirty="0"/>
              <a:t>Læs mere på bolius.dk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602" y="1268760"/>
            <a:ext cx="6147742" cy="433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36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 helejet Realdaniaselskab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3724-897E-4285-81E1-E494B84B7AF4}" type="slidenum">
              <a:rPr lang="da-DK" smtClean="0"/>
              <a:t>15</a:t>
            </a:fld>
            <a:endParaRPr lang="da-DK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2091" y="123802"/>
            <a:ext cx="9359900" cy="7143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4000"/>
              </a:lnSpc>
              <a:spcBef>
                <a:spcPct val="0"/>
              </a:spcBef>
              <a:buNone/>
              <a:defRPr sz="3000" b="1" kern="1200" baseline="0">
                <a:solidFill>
                  <a:srgbClr val="EE5C4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800" dirty="0"/>
              <a:t>Kilder og henvisninger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796704" y="1196752"/>
            <a:ext cx="7159672" cy="52629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endParaRPr lang="da-DK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/>
                </a:solidFill>
              </a:rPr>
              <a:t>”Gearingsreglen” er omtalt i </a:t>
            </a:r>
            <a:r>
              <a:rPr lang="da-DK" i="1" dirty="0">
                <a:solidFill>
                  <a:schemeClr val="tx2"/>
                </a:solidFill>
              </a:rPr>
              <a:t>”</a:t>
            </a:r>
            <a:r>
              <a:rPr lang="da-DK" i="1" dirty="0">
                <a:solidFill>
                  <a:schemeClr val="tx2"/>
                </a:solidFill>
                <a:hlinkClick r:id="rId3"/>
              </a:rPr>
              <a:t>Vejledning til regnskabsindberetning for kreditinstitutter og fondsmæglerselskaber m.fl.”</a:t>
            </a:r>
            <a:endParaRPr lang="da-DK" i="1" dirty="0">
              <a:solidFill>
                <a:schemeClr val="tx2"/>
              </a:solidFill>
            </a:endParaRPr>
          </a:p>
          <a:p>
            <a:pPr lvl="0"/>
            <a:endParaRPr lang="da-DK" i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/>
                </a:solidFill>
              </a:rPr>
              <a:t>Reglen om 60 procent belåning er omtalt i </a:t>
            </a:r>
            <a:r>
              <a:rPr lang="da-DK" i="1" dirty="0">
                <a:solidFill>
                  <a:schemeClr val="tx2"/>
                </a:solidFill>
              </a:rPr>
              <a:t>”</a:t>
            </a:r>
            <a:r>
              <a:rPr lang="da-DK" i="1" dirty="0">
                <a:solidFill>
                  <a:schemeClr val="tx2"/>
                </a:solidFill>
                <a:hlinkClick r:id="rId4"/>
              </a:rPr>
              <a:t>Vejledning til bekendtgørelse om god skik for finansielle virksomheder</a:t>
            </a:r>
            <a:r>
              <a:rPr lang="da-DK" i="1" dirty="0">
                <a:solidFill>
                  <a:schemeClr val="tx2"/>
                </a:solidFill>
              </a:rPr>
              <a:t>”.</a:t>
            </a:r>
          </a:p>
          <a:p>
            <a:endParaRPr lang="da-DK" i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/>
                </a:solidFill>
              </a:rPr>
              <a:t>Beregn dine finansieringsudgifter på </a:t>
            </a:r>
            <a:r>
              <a:rPr lang="da-DK" dirty="0">
                <a:solidFill>
                  <a:schemeClr val="tx2"/>
                </a:solidFill>
                <a:hlinkClick r:id="rId5"/>
              </a:rPr>
              <a:t>boligregner.dk</a:t>
            </a:r>
            <a:r>
              <a:rPr lang="da-DK" dirty="0">
                <a:solidFill>
                  <a:schemeClr val="tx2"/>
                </a:solidFill>
              </a:rPr>
              <a:t>.</a:t>
            </a:r>
          </a:p>
          <a:p>
            <a:endParaRPr lang="da-DK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/>
                </a:solidFill>
              </a:rPr>
              <a:t>Lov om boligstøtte §21 findes på </a:t>
            </a:r>
            <a:r>
              <a:rPr lang="da-DK" dirty="0">
                <a:solidFill>
                  <a:schemeClr val="tx2"/>
                </a:solidFill>
                <a:hlinkClick r:id="rId6"/>
              </a:rPr>
              <a:t>retsinformation.dk</a:t>
            </a:r>
            <a:r>
              <a:rPr lang="da-DK" dirty="0">
                <a:solidFill>
                  <a:schemeClr val="tx2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/>
                </a:solidFill>
              </a:rPr>
              <a:t>Læs mere om gaveafgifter på </a:t>
            </a:r>
            <a:r>
              <a:rPr lang="da-DK" dirty="0">
                <a:solidFill>
                  <a:schemeClr val="tx2"/>
                </a:solidFill>
                <a:hlinkClick r:id="rId7"/>
              </a:rPr>
              <a:t>Skatteministeriets hjemmeside</a:t>
            </a:r>
            <a:r>
              <a:rPr lang="da-DK" dirty="0">
                <a:solidFill>
                  <a:schemeClr val="tx2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/>
                </a:solidFill>
              </a:rPr>
              <a:t>Læs mere om Small Living på Facebook-gruppen, </a:t>
            </a:r>
            <a:r>
              <a:rPr lang="da-DK" dirty="0">
                <a:solidFill>
                  <a:schemeClr val="tx2"/>
                </a:solidFill>
                <a:hlinkClick r:id="rId8"/>
              </a:rPr>
              <a:t>Small Living Albertslund</a:t>
            </a:r>
            <a:r>
              <a:rPr lang="da-DK" dirty="0">
                <a:solidFill>
                  <a:schemeClr val="tx2"/>
                </a:solidFill>
              </a:rPr>
              <a:t>.</a:t>
            </a:r>
          </a:p>
          <a:p>
            <a:pPr lvl="0"/>
            <a:endParaRPr lang="da-DK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/>
                </a:solidFill>
              </a:rPr>
              <a:t>Læs mere om beregning af ejendomsværdiskat hos </a:t>
            </a:r>
            <a:r>
              <a:rPr lang="da-DK" dirty="0">
                <a:solidFill>
                  <a:schemeClr val="tx2"/>
                </a:solidFill>
                <a:hlinkClick r:id="rId9"/>
              </a:rPr>
              <a:t>SKAT</a:t>
            </a:r>
            <a:r>
              <a:rPr lang="da-DK" dirty="0">
                <a:solidFill>
                  <a:schemeClr val="tx2"/>
                </a:solidFill>
              </a:rPr>
              <a:t>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80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 helejet Realdaniaselskab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3724-897E-4285-81E1-E494B84B7AF4}" type="slidenum">
              <a:rPr lang="da-DK" smtClean="0"/>
              <a:pPr/>
              <a:t>16</a:t>
            </a:fld>
            <a:endParaRPr lang="da-DK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529" y="1215198"/>
            <a:ext cx="6248942" cy="44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96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 helejet Realdaniaselskab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3724-897E-4285-81E1-E494B84B7AF4}" type="slidenum">
              <a:rPr lang="da-DK" smtClean="0"/>
              <a:pPr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9372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Et helejet Realdaniaselskab</a:t>
            </a: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573724-897E-4285-81E1-E494B84B7AF4}" type="slidenum">
              <a:rPr lang="da-DK" smtClean="0"/>
              <a:pPr/>
              <a:t>2</a:t>
            </a:fld>
            <a:endParaRPr lang="da-DK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23850" y="2204864"/>
            <a:ext cx="8533288" cy="1728192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a-DK" sz="4400" dirty="0"/>
              <a:t>Seniorboliger og økonomi for seniorer</a:t>
            </a:r>
            <a:br>
              <a:rPr lang="da-DK" sz="4400" dirty="0"/>
            </a:br>
            <a:r>
              <a:rPr lang="da-DK" sz="1800" dirty="0"/>
              <a:t>Borgermøde i Albertslund den 8. juni 2017</a:t>
            </a:r>
            <a:endParaRPr lang="da-DK" sz="4400" dirty="0"/>
          </a:p>
        </p:txBody>
      </p:sp>
    </p:spTree>
    <p:extLst>
      <p:ext uri="{BB962C8B-B14F-4D97-AF65-F5344CB8AC3E}">
        <p14:creationId xmlns:p14="http://schemas.microsoft.com/office/powerpoint/2010/main" val="1487334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 helejet Realdaniaselskab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3724-897E-4285-81E1-E494B84B7AF4}" type="slidenum">
              <a:rPr lang="da-DK" smtClean="0"/>
              <a:t>3</a:t>
            </a:fld>
            <a:endParaRPr lang="da-DK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2091" y="123802"/>
            <a:ext cx="7344245" cy="71438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4000"/>
              </a:lnSpc>
              <a:spcBef>
                <a:spcPct val="0"/>
              </a:spcBef>
              <a:buNone/>
              <a:defRPr sz="3000" b="1" kern="1200" baseline="0">
                <a:solidFill>
                  <a:srgbClr val="EE5C4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 </a:t>
            </a:r>
          </a:p>
          <a:p>
            <a:r>
              <a:rPr lang="da-DK" sz="3600" dirty="0"/>
              <a:t>Din økonomi er afgørende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796704" y="1631080"/>
            <a:ext cx="7159672" cy="44012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endParaRPr lang="da-DK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/>
                </a:solidFill>
              </a:rPr>
              <a:t>Kommer du fra ejerbolig med friværdi, er du godt stillet.</a:t>
            </a:r>
          </a:p>
          <a:p>
            <a:pPr lvl="0"/>
            <a:endParaRPr lang="da-DK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/>
                </a:solidFill>
              </a:rPr>
              <a:t>Du undgår banklån og får en lavere nettoydelse.</a:t>
            </a:r>
          </a:p>
          <a:p>
            <a:pPr lvl="0"/>
            <a:endParaRPr lang="da-DK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/>
                </a:solidFill>
              </a:rPr>
              <a:t>Høj husstandsindkomst giver flere lånemuligheder.</a:t>
            </a:r>
          </a:p>
          <a:p>
            <a:pPr lvl="0"/>
            <a:endParaRPr lang="da-DK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/>
                </a:solidFill>
              </a:rPr>
              <a:t>Overvej finansiering inden det fyldte 60 år, mens du har en god indtægt.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/>
                </a:solidFill>
              </a:rPr>
              <a:t>Mulighed for realkreditlån på 3,5 gange husstandsindkomst.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tx2"/>
              </a:solidFill>
            </a:endParaRPr>
          </a:p>
          <a:p>
            <a:pPr lvl="0"/>
            <a:endParaRPr lang="da-DK" dirty="0">
              <a:solidFill>
                <a:schemeClr val="tx2"/>
              </a:solidFill>
            </a:endParaRPr>
          </a:p>
          <a:p>
            <a:pPr lvl="0">
              <a:lnSpc>
                <a:spcPct val="150000"/>
              </a:lnSpc>
            </a:pPr>
            <a:r>
              <a:rPr lang="da-DK" dirty="0">
                <a:solidFill>
                  <a:schemeClr val="tx2"/>
                </a:solidFill>
              </a:rPr>
              <a:t> </a:t>
            </a:r>
          </a:p>
          <a:p>
            <a:endParaRPr lang="da-DK" sz="1600" dirty="0" err="1"/>
          </a:p>
        </p:txBody>
      </p:sp>
    </p:spTree>
    <p:extLst>
      <p:ext uri="{BB962C8B-B14F-4D97-AF65-F5344CB8AC3E}">
        <p14:creationId xmlns:p14="http://schemas.microsoft.com/office/powerpoint/2010/main" val="3180542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 helejet Realdaniaselskab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3724-897E-4285-81E1-E494B84B7AF4}" type="slidenum">
              <a:rPr lang="da-DK" smtClean="0"/>
              <a:t>4</a:t>
            </a:fld>
            <a:endParaRPr lang="da-DK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2091" y="123802"/>
            <a:ext cx="8064325" cy="121696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4000"/>
              </a:lnSpc>
              <a:spcBef>
                <a:spcPct val="0"/>
              </a:spcBef>
              <a:buNone/>
              <a:defRPr sz="3000" b="1" kern="1200" baseline="0">
                <a:solidFill>
                  <a:srgbClr val="EE5C4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da-DK" sz="2800" dirty="0"/>
              <a:t>Hvordan er dine lånemuligheder, når du er fyldt 60 år? 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796704" y="2060848"/>
            <a:ext cx="7159672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/>
                </a:solidFill>
              </a:rPr>
              <a:t>Maksimalt to gange husstandsindkomst (Undtagelse: stor personlig formue).</a:t>
            </a:r>
          </a:p>
          <a:p>
            <a:pPr lvl="0"/>
            <a:endParaRPr lang="da-DK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/>
                </a:solidFill>
              </a:rPr>
              <a:t>Ved </a:t>
            </a:r>
            <a:r>
              <a:rPr lang="da-DK" dirty="0" err="1">
                <a:solidFill>
                  <a:schemeClr val="tx2"/>
                </a:solidFill>
              </a:rPr>
              <a:t>nedsparing</a:t>
            </a:r>
            <a:r>
              <a:rPr lang="da-DK" dirty="0">
                <a:solidFill>
                  <a:schemeClr val="tx2"/>
                </a:solidFill>
              </a:rPr>
              <a:t>: Belåningsgrænse på 60 procent.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631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 helejet Realdaniaselskab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3724-897E-4285-81E1-E494B84B7AF4}" type="slidenum">
              <a:rPr lang="da-DK" smtClean="0"/>
              <a:t>5</a:t>
            </a:fld>
            <a:endParaRPr lang="da-DK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2091" y="123802"/>
            <a:ext cx="9359900" cy="7143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4000"/>
              </a:lnSpc>
              <a:spcBef>
                <a:spcPct val="0"/>
              </a:spcBef>
              <a:buNone/>
              <a:defRPr sz="3000" b="1" kern="1200" baseline="0">
                <a:solidFill>
                  <a:srgbClr val="EE5C4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800" dirty="0"/>
              <a:t>Nye regler for boligskatter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252090" y="1021660"/>
            <a:ext cx="3671838" cy="48167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/>
                </a:solidFill>
              </a:rPr>
              <a:t>Ingen likviditetsmæssig effekt.</a:t>
            </a:r>
          </a:p>
          <a:p>
            <a:pPr lvl="0"/>
            <a:endParaRPr lang="da-DK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/>
                </a:solidFill>
              </a:rPr>
              <a:t>Tvungen indfrysning af stigning i grundskat i 2018-2020.</a:t>
            </a:r>
          </a:p>
          <a:p>
            <a:pPr lvl="0"/>
            <a:endParaRPr lang="da-DK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/>
                </a:solidFill>
              </a:rPr>
              <a:t>Frivillig indfrysning af stigning i boligskat fra 2021.</a:t>
            </a:r>
          </a:p>
          <a:p>
            <a:pPr lvl="0"/>
            <a:endParaRPr lang="da-DK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/>
                </a:solidFill>
              </a:rPr>
              <a:t>Skatterabat på forskellen mellem, hvad du skulle have betalt under det gamle system, og hvad du skal betale under det nye system. </a:t>
            </a:r>
          </a:p>
          <a:p>
            <a:pPr lvl="0"/>
            <a:endParaRPr lang="da-DK" dirty="0">
              <a:solidFill>
                <a:schemeClr val="tx2"/>
              </a:solidFill>
            </a:endParaRPr>
          </a:p>
          <a:p>
            <a:pPr lvl="0"/>
            <a:r>
              <a:rPr lang="da-DK" dirty="0">
                <a:solidFill>
                  <a:srgbClr val="FF0000"/>
                </a:solidFill>
              </a:rPr>
              <a:t>Nye regler gælder fra 2021.</a:t>
            </a:r>
          </a:p>
          <a:p>
            <a:pPr lvl="0">
              <a:lnSpc>
                <a:spcPct val="150000"/>
              </a:lnSpc>
            </a:pPr>
            <a:r>
              <a:rPr lang="da-DK" dirty="0">
                <a:solidFill>
                  <a:schemeClr val="tx2"/>
                </a:solidFill>
              </a:rPr>
              <a:t> </a:t>
            </a:r>
          </a:p>
          <a:p>
            <a:endParaRPr lang="da-DK" sz="1600" dirty="0" err="1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80" y="1124744"/>
            <a:ext cx="4932040" cy="326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29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 helejet Realdaniaselskab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3724-897E-4285-81E1-E494B84B7AF4}" type="slidenum">
              <a:rPr lang="da-DK" smtClean="0"/>
              <a:t>6</a:t>
            </a:fld>
            <a:endParaRPr lang="da-DK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2091" y="123802"/>
            <a:ext cx="9359900" cy="7143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4000"/>
              </a:lnSpc>
              <a:spcBef>
                <a:spcPct val="0"/>
              </a:spcBef>
              <a:buNone/>
              <a:defRPr sz="3000" b="1" kern="1200" baseline="0">
                <a:solidFill>
                  <a:srgbClr val="EE5C4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800" dirty="0"/>
              <a:t> Indefrysning af grundskat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4355976" y="1484784"/>
            <a:ext cx="3960440" cy="48167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/>
                </a:solidFill>
              </a:rPr>
              <a:t>Rente på 1,24 procent.</a:t>
            </a:r>
          </a:p>
          <a:p>
            <a:pPr lvl="0"/>
            <a:endParaRPr lang="da-DK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/>
                </a:solidFill>
              </a:rPr>
              <a:t>Ingen stiftelsesomkostninger.</a:t>
            </a:r>
          </a:p>
          <a:p>
            <a:pPr lvl="0"/>
            <a:endParaRPr lang="da-DK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/>
                </a:solidFill>
              </a:rPr>
              <a:t>Sikkerhed for lånet inden for 95 procent af vurderingen.</a:t>
            </a:r>
          </a:p>
          <a:p>
            <a:pPr lvl="0"/>
            <a:endParaRPr lang="da-DK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/>
                </a:solidFill>
              </a:rPr>
              <a:t>Indkomst- og formueuafhængigt.</a:t>
            </a:r>
          </a:p>
          <a:p>
            <a:pPr lvl="0"/>
            <a:endParaRPr lang="da-DK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/>
                </a:solidFill>
              </a:rPr>
              <a:t>Gælder både sommerhus og helårsbolig – men kun én bolig.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r>
              <a:rPr lang="da-DK" dirty="0">
                <a:solidFill>
                  <a:srgbClr val="FF0000"/>
                </a:solidFill>
              </a:rPr>
              <a:t>Et godt tilbud, hvis du har brug for likviditet!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lvl="0">
              <a:lnSpc>
                <a:spcPct val="150000"/>
              </a:lnSpc>
            </a:pPr>
            <a:endParaRPr lang="da-DK" dirty="0">
              <a:solidFill>
                <a:schemeClr val="tx2"/>
              </a:solidFill>
            </a:endParaRPr>
          </a:p>
          <a:p>
            <a:endParaRPr lang="da-DK" sz="1600" dirty="0" err="1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4361"/>
            <a:ext cx="4069436" cy="391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01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 helejet Realdaniaselskab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3724-897E-4285-81E1-E494B84B7AF4}" type="slidenum">
              <a:rPr lang="da-DK" smtClean="0"/>
              <a:t>7</a:t>
            </a:fld>
            <a:endParaRPr lang="da-DK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2091" y="123802"/>
            <a:ext cx="9359900" cy="7143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4000"/>
              </a:lnSpc>
              <a:spcBef>
                <a:spcPct val="0"/>
              </a:spcBef>
              <a:buNone/>
              <a:defRPr sz="3000" b="1" kern="1200" baseline="0">
                <a:solidFill>
                  <a:srgbClr val="EE5C4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800" dirty="0"/>
              <a:t>Rabat på ejendomsværdiskatten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796704" y="1631080"/>
            <a:ext cx="7159672" cy="26007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/>
                </a:solidFill>
              </a:rPr>
              <a:t>Nedslag i ejendomsværdiskatten på 4 promille af skattegrundlaget.</a:t>
            </a:r>
          </a:p>
          <a:p>
            <a:pPr lvl="0"/>
            <a:endParaRPr lang="da-DK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/>
                </a:solidFill>
              </a:rPr>
              <a:t>Nedslaget afhænger af husstandsindkomsten.</a:t>
            </a:r>
          </a:p>
          <a:p>
            <a:pPr lvl="0"/>
            <a:endParaRPr lang="da-DK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/>
                </a:solidFill>
              </a:rPr>
              <a:t>Højst 6.000 kr. årligt for en helårsbolig og 2.000 kr. for et fritidshus.</a:t>
            </a:r>
          </a:p>
          <a:p>
            <a:pPr lvl="0"/>
            <a:endParaRPr lang="da-DK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/>
                </a:solidFill>
              </a:rPr>
              <a:t>Maksimal-grænser er ikke afhængige af indkomsten.</a:t>
            </a:r>
          </a:p>
          <a:p>
            <a:pPr lvl="0">
              <a:lnSpc>
                <a:spcPct val="150000"/>
              </a:lnSpc>
            </a:pPr>
            <a:r>
              <a:rPr lang="da-DK" dirty="0">
                <a:solidFill>
                  <a:schemeClr val="tx2"/>
                </a:solidFill>
              </a:rPr>
              <a:t> </a:t>
            </a:r>
          </a:p>
          <a:p>
            <a:endParaRPr lang="da-DK" sz="1600" dirty="0" err="1"/>
          </a:p>
        </p:txBody>
      </p:sp>
    </p:spTree>
    <p:extLst>
      <p:ext uri="{BB962C8B-B14F-4D97-AF65-F5344CB8AC3E}">
        <p14:creationId xmlns:p14="http://schemas.microsoft.com/office/powerpoint/2010/main" val="1944353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 helejet Realdaniaselskab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3724-897E-4285-81E1-E494B84B7AF4}" type="slidenum">
              <a:rPr lang="da-DK" smtClean="0"/>
              <a:t>8</a:t>
            </a:fld>
            <a:endParaRPr lang="da-DK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2091" y="123802"/>
            <a:ext cx="9359900" cy="7143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4000"/>
              </a:lnSpc>
              <a:spcBef>
                <a:spcPct val="0"/>
              </a:spcBef>
              <a:buNone/>
              <a:defRPr sz="3000" b="1" kern="1200" baseline="0">
                <a:solidFill>
                  <a:srgbClr val="EE5C4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800" dirty="0"/>
              <a:t>Boligydelse til ejere – pensionister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4499992" y="1595115"/>
            <a:ext cx="3919312" cy="44319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/>
                </a:solidFill>
              </a:rPr>
              <a:t>Sikkerhed i ejendom.</a:t>
            </a:r>
          </a:p>
          <a:p>
            <a:pPr lvl="0"/>
            <a:endParaRPr lang="da-DK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/>
                </a:solidFill>
              </a:rPr>
              <a:t>Tilbagebetales ved salg eller fraflytning.</a:t>
            </a:r>
          </a:p>
          <a:p>
            <a:pPr lvl="0"/>
            <a:endParaRPr lang="da-DK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/>
                </a:solidFill>
              </a:rPr>
              <a:t>Rente pt. 0,0 procent.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/>
                </a:solidFill>
              </a:rPr>
              <a:t>Ingen stiftelsesomkostninger.</a:t>
            </a:r>
          </a:p>
          <a:p>
            <a:pPr lvl="0"/>
            <a:endParaRPr lang="da-DK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/>
                </a:solidFill>
              </a:rPr>
              <a:t>Velegnet for: Singler, lav indkomst og lille bolig.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/>
                </a:solidFill>
              </a:rPr>
              <a:t>Beregn selv din boligstøtte på bolius.dk – søg efter ”boligstøtte”.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tx2"/>
              </a:solidFill>
            </a:endParaRPr>
          </a:p>
          <a:p>
            <a:pPr lvl="0"/>
            <a:endParaRPr lang="da-DK" dirty="0">
              <a:solidFill>
                <a:schemeClr val="tx2"/>
              </a:solidFill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4021850" cy="268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47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 helejet Realdaniaselskab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3724-897E-4285-81E1-E494B84B7AF4}" type="slidenum">
              <a:rPr lang="da-DK" smtClean="0"/>
              <a:t>9</a:t>
            </a:fld>
            <a:endParaRPr lang="da-DK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19087"/>
            <a:ext cx="8382000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67408"/>
      </p:ext>
    </p:extLst>
  </p:cSld>
  <p:clrMapOvr>
    <a:masterClrMapping/>
  </p:clrMapOvr>
</p:sld>
</file>

<file path=ppt/theme/theme1.xml><?xml version="1.0" encoding="utf-8"?>
<a:theme xmlns:a="http://schemas.openxmlformats.org/drawingml/2006/main" name="Bolius Præsentation">
  <a:themeElements>
    <a:clrScheme name="Bolius">
      <a:dk1>
        <a:srgbClr val="AAAAA5"/>
      </a:dk1>
      <a:lt1>
        <a:sysClr val="window" lastClr="FFFFFF"/>
      </a:lt1>
      <a:dk2>
        <a:srgbClr val="000000"/>
      </a:dk2>
      <a:lt2>
        <a:srgbClr val="E6E6E1"/>
      </a:lt2>
      <a:accent1>
        <a:srgbClr val="EE5C47"/>
      </a:accent1>
      <a:accent2>
        <a:srgbClr val="4C4C4C"/>
      </a:accent2>
      <a:accent3>
        <a:srgbClr val="FAB62B"/>
      </a:accent3>
      <a:accent4>
        <a:srgbClr val="00253C"/>
      </a:accent4>
      <a:accent5>
        <a:srgbClr val="C8A58F"/>
      </a:accent5>
      <a:accent6>
        <a:srgbClr val="00281E"/>
      </a:accent6>
      <a:hlink>
        <a:srgbClr val="0000FF"/>
      </a:hlink>
      <a:folHlink>
        <a:srgbClr val="800080"/>
      </a:folHlink>
    </a:clrScheme>
    <a:fontScheme name="Bolius Fon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649</Words>
  <Application>Microsoft Office PowerPoint</Application>
  <PresentationFormat>Skærmshow (4:3)</PresentationFormat>
  <Paragraphs>165</Paragraphs>
  <Slides>17</Slides>
  <Notes>17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19" baseType="lpstr">
      <vt:lpstr>Arial</vt:lpstr>
      <vt:lpstr>Bolius Præsentation</vt:lpstr>
      <vt:lpstr>PowerPoint-præsentation</vt:lpstr>
      <vt:lpstr>Seniorboliger og økonomi for seniorer Borgermøde i Albertslund den 8. juni 2017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2016-06-01T10:53:22Z</cp:lastPrinted>
  <dcterms:created xsi:type="dcterms:W3CDTF">2013-09-10T11:27:28Z</dcterms:created>
  <dcterms:modified xsi:type="dcterms:W3CDTF">2017-06-08T12:40:44Z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www,skabelondesign.dk</vt:lpwstr>
  </property>
  <property fmtid="{D5CDD505-2E9C-101B-9397-08002B2CF9AE}" pid="3" name="_NewReviewCycle">
    <vt:lpwstr/>
  </property>
  <property fmtid="{D5CDD505-2E9C-101B-9397-08002B2CF9AE}" pid="4" name="_AdHocReviewCycleID">
    <vt:i4>1830808923</vt:i4>
  </property>
</Properties>
</file>